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5" r:id="rId1"/>
  </p:sldMasterIdLst>
  <p:sldIdLst>
    <p:sldId id="256" r:id="rId2"/>
    <p:sldId id="258" r:id="rId3"/>
    <p:sldId id="290" r:id="rId4"/>
    <p:sldId id="291" r:id="rId5"/>
    <p:sldId id="260" r:id="rId6"/>
    <p:sldId id="292" r:id="rId7"/>
    <p:sldId id="289" r:id="rId8"/>
    <p:sldId id="261" r:id="rId9"/>
    <p:sldId id="262" r:id="rId10"/>
    <p:sldId id="283" r:id="rId11"/>
    <p:sldId id="284" r:id="rId12"/>
    <p:sldId id="285" r:id="rId13"/>
    <p:sldId id="286" r:id="rId14"/>
    <p:sldId id="287" r:id="rId15"/>
    <p:sldId id="288" r:id="rId16"/>
    <p:sldId id="263" r:id="rId17"/>
    <p:sldId id="277" r:id="rId18"/>
    <p:sldId id="294" r:id="rId19"/>
    <p:sldId id="275" r:id="rId20"/>
    <p:sldId id="278" r:id="rId21"/>
    <p:sldId id="264" r:id="rId22"/>
    <p:sldId id="266" r:id="rId23"/>
    <p:sldId id="267" r:id="rId24"/>
    <p:sldId id="268" r:id="rId25"/>
    <p:sldId id="269" r:id="rId26"/>
    <p:sldId id="265" r:id="rId27"/>
    <p:sldId id="298" r:id="rId28"/>
    <p:sldId id="309" r:id="rId29"/>
    <p:sldId id="295" r:id="rId30"/>
    <p:sldId id="279" r:id="rId31"/>
    <p:sldId id="293" r:id="rId32"/>
    <p:sldId id="280" r:id="rId33"/>
    <p:sldId id="274" r:id="rId34"/>
    <p:sldId id="270" r:id="rId35"/>
    <p:sldId id="272" r:id="rId36"/>
    <p:sldId id="273" r:id="rId37"/>
    <p:sldId id="271" r:id="rId38"/>
    <p:sldId id="281" r:id="rId39"/>
    <p:sldId id="296" r:id="rId40"/>
    <p:sldId id="282" r:id="rId41"/>
    <p:sldId id="299" r:id="rId42"/>
    <p:sldId id="300" r:id="rId43"/>
    <p:sldId id="301" r:id="rId44"/>
    <p:sldId id="302" r:id="rId45"/>
    <p:sldId id="303" r:id="rId46"/>
    <p:sldId id="304" r:id="rId47"/>
    <p:sldId id="307" r:id="rId48"/>
    <p:sldId id="308" r:id="rId49"/>
    <p:sldId id="305" r:id="rId50"/>
    <p:sldId id="310" r:id="rId51"/>
    <p:sldId id="257"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70" autoAdjust="0"/>
  </p:normalViewPr>
  <p:slideViewPr>
    <p:cSldViewPr snapToGrid="0" snapToObjects="1">
      <p:cViewPr>
        <p:scale>
          <a:sx n="75" d="100"/>
          <a:sy n="75" d="100"/>
        </p:scale>
        <p:origin x="-1928" y="-160"/>
      </p:cViewPr>
      <p:guideLst>
        <p:guide orient="horz" pos="2160"/>
        <p:guide pos="2880"/>
      </p:guideLst>
    </p:cSldViewPr>
  </p:slideViewPr>
  <p:outlineViewPr>
    <p:cViewPr>
      <p:scale>
        <a:sx n="33" d="100"/>
        <a:sy n="33" d="100"/>
      </p:scale>
      <p:origin x="0" y="259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printerSettings" Target="printerSettings/printerSettings1.bin"/><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1918447"/>
            <a:ext cx="7583488" cy="1470025"/>
          </a:xfrm>
        </p:spPr>
        <p:txBody>
          <a:bodyPr anchor="b" anchorCtr="0"/>
          <a:lstStyle/>
          <a:p>
            <a:r>
              <a:rPr lang="en-US" smtClean="0"/>
              <a:t>Click to edit Master title style</a:t>
            </a:r>
            <a:endParaRPr/>
          </a:p>
        </p:txBody>
      </p:sp>
      <p:sp>
        <p:nvSpPr>
          <p:cNvPr id="3" name="Subtitle 2"/>
          <p:cNvSpPr>
            <a:spLocks noGrp="1"/>
          </p:cNvSpPr>
          <p:nvPr>
            <p:ph type="subTitle" idx="1"/>
          </p:nvPr>
        </p:nvSpPr>
        <p:spPr>
          <a:xfrm>
            <a:off x="779463" y="3478306"/>
            <a:ext cx="7583487" cy="1752600"/>
          </a:xfrm>
        </p:spPr>
        <p:txBody>
          <a:bodyPr>
            <a:normAutofit/>
          </a:bodyPr>
          <a:lstStyle>
            <a:lvl1pPr marL="0" indent="0" algn="ctr">
              <a:spcBef>
                <a:spcPts val="6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2069C06D-4ED8-42C6-905D-CA84CA1B6CBF}" type="datetime2">
              <a:rPr lang="en-US" smtClean="0"/>
              <a:t>Monday, November 7, 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pic>
        <p:nvPicPr>
          <p:cNvPr id="9" name="Picture 8"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
        <p:nvSpPr>
          <p:cNvPr id="2" name="Title 1"/>
          <p:cNvSpPr>
            <a:spLocks noGrp="1"/>
          </p:cNvSpPr>
          <p:nvPr>
            <p:ph type="title"/>
          </p:nvPr>
        </p:nvSpPr>
        <p:spPr>
          <a:xfrm>
            <a:off x="301752" y="274320"/>
            <a:ext cx="3959352" cy="1691640"/>
          </a:xfrm>
        </p:spPr>
        <p:txBody>
          <a:bodyPr vert="horz" lIns="91440" tIns="45720" rIns="91440" bIns="45720" rtlCol="0" anchor="b" anchorCtr="0">
            <a:noAutofit/>
          </a:bodyPr>
          <a:lstStyle>
            <a:lvl1pPr marL="0" algn="ctr" defTabSz="914400" rtl="0" eaLnBrk="1" latinLnBrk="0" hangingPunct="1">
              <a:spcBef>
                <a:spcPct val="0"/>
              </a:spcBef>
              <a:buNone/>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64608" y="264907"/>
            <a:ext cx="3959352" cy="6328186"/>
          </a:xfrm>
          <a:solidFill>
            <a:schemeClr val="tx1">
              <a:lumMod val="50000"/>
            </a:schemeClr>
          </a:solidFill>
          <a:effectLst>
            <a:outerShdw blurRad="50800" dir="2700000" algn="tl" rotWithShape="0">
              <a:schemeClr val="tx1">
                <a:alpha val="40000"/>
              </a:scheme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301752" y="1970801"/>
            <a:ext cx="3959352" cy="3200400"/>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a:lnSpc>
                <a:spcPct val="110000"/>
              </a:lnSpc>
              <a:spcBef>
                <a:spcPts val="600"/>
              </a:spcBef>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Font typeface="Calisto MT" pitchFamily="18" charset="0"/>
              <a:buNone/>
            </a:pPr>
            <a:r>
              <a:rPr lang="en-US" smtClean="0"/>
              <a:t>Click to edit Master text styles</a:t>
            </a:r>
          </a:p>
        </p:txBody>
      </p:sp>
      <p:sp>
        <p:nvSpPr>
          <p:cNvPr id="5" name="Date Placeholder 4"/>
          <p:cNvSpPr>
            <a:spLocks noGrp="1"/>
          </p:cNvSpPr>
          <p:nvPr>
            <p:ph type="dt" sz="half" idx="10"/>
          </p:nvPr>
        </p:nvSpPr>
        <p:spPr>
          <a:xfrm>
            <a:off x="2670048" y="6356350"/>
            <a:ext cx="162763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292EB412-E790-42EA-81FE-2925D3A43D91}" type="datetime2">
              <a:rPr lang="en-US" smtClean="0"/>
              <a:t>Monday, November 7, 2011</a:t>
            </a:fld>
            <a:endParaRPr lang="en-US" dirty="0"/>
          </a:p>
        </p:txBody>
      </p:sp>
      <p:sp>
        <p:nvSpPr>
          <p:cNvPr id="6" name="Footer Placeholder 5"/>
          <p:cNvSpPr>
            <a:spLocks noGrp="1"/>
          </p:cNvSpPr>
          <p:nvPr>
            <p:ph type="ftr" sz="quarter" idx="11"/>
          </p:nvPr>
        </p:nvSpPr>
        <p:spPr>
          <a:xfrm>
            <a:off x="242047" y="6356350"/>
            <a:ext cx="1892808"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892808" y="5738129"/>
            <a:ext cx="758952" cy="57607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1789C0F2-17E0-497A-9BBE-0C73201AAFE3}" type="slidenum">
              <a:rPr lang="en-US" smtClean="0"/>
              <a:pPr/>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Title 1"/>
          <p:cNvSpPr>
            <a:spLocks noGrp="1"/>
          </p:cNvSpPr>
          <p:nvPr>
            <p:ph type="title"/>
          </p:nvPr>
        </p:nvSpPr>
        <p:spPr>
          <a:xfrm>
            <a:off x="762000" y="4038600"/>
            <a:ext cx="7620000" cy="990600"/>
          </a:xfrm>
        </p:spPr>
        <p:txBody>
          <a:bodyPr vert="horz" lIns="91440" tIns="45720" rIns="91440" bIns="45720" rtlCol="0" anchor="b" anchorCtr="0">
            <a:normAutofit/>
          </a:bodyPr>
          <a:lstStyle>
            <a:lvl1pPr algn="ctr">
              <a:defRPr sz="3600" kern="1200">
                <a:solidFill>
                  <a:schemeClr val="bg2"/>
                </a:solidFill>
                <a:effectLst>
                  <a:outerShdw blurRad="63500" dir="2700000" algn="tl" rotWithShape="0">
                    <a:schemeClr val="tx1">
                      <a:alpha val="40000"/>
                    </a:schemeClr>
                  </a:outerShdw>
                </a:effectLst>
                <a:latin typeface="+mj-lt"/>
                <a:ea typeface="+mn-ea"/>
                <a:cs typeface="+mn-cs"/>
              </a:defRPr>
            </a:lvl1pPr>
          </a:lstStyle>
          <a:p>
            <a:pPr marL="0" lvl="0" indent="0" algn="l" defTabSz="914400" rtl="0" eaLnBrk="1" latinLnBrk="0" hangingPunct="1">
              <a:spcBef>
                <a:spcPts val="2000"/>
              </a:spcBef>
              <a:buFont typeface="Calisto MT" pitchFamily="18" charset="0"/>
              <a:buNone/>
            </a:pPr>
            <a:r>
              <a:rPr lang="en-US" smtClean="0"/>
              <a:t>Click to edit Master title style</a:t>
            </a:r>
            <a:endParaRPr/>
          </a:p>
        </p:txBody>
      </p:sp>
      <p:sp>
        <p:nvSpPr>
          <p:cNvPr id="3" name="Picture Placeholder 2"/>
          <p:cNvSpPr>
            <a:spLocks noGrp="1"/>
          </p:cNvSpPr>
          <p:nvPr>
            <p:ph type="pic" idx="1"/>
          </p:nvPr>
        </p:nvSpPr>
        <p:spPr>
          <a:xfrm>
            <a:off x="342900" y="265176"/>
            <a:ext cx="8458200" cy="3697224"/>
          </a:xfrm>
          <a:solidFill>
            <a:schemeClr val="tx1">
              <a:lumMod val="50000"/>
            </a:schemeClr>
          </a:solidFill>
          <a:effectLst>
            <a:outerShdw blurRad="50800" dir="2700000" algn="tl" rotWithShape="0">
              <a:schemeClr val="tx1">
                <a:alpha val="40000"/>
              </a:schemeClr>
            </a:outerShdw>
          </a:effectLst>
        </p:spPr>
        <p:txBody>
          <a:bodyPr vert="horz" lIns="91440" tIns="45720" rIns="91440" bIns="45720" rtlCol="0">
            <a:normAutofit/>
          </a:bodyPr>
          <a:lstStyle>
            <a:lvl1pPr marL="0" indent="0" algn="ctr" defTabSz="914400" rtl="0" eaLnBrk="1" latinLnBrk="0" hangingPunct="1">
              <a:spcBef>
                <a:spcPts val="2000"/>
              </a:spcBef>
              <a:buFont typeface="Calisto MT" pitchFamily="18" charset="0"/>
              <a:buNone/>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62000" y="5042647"/>
            <a:ext cx="7620000" cy="1129553"/>
          </a:xfrm>
        </p:spPr>
        <p:txBody>
          <a:bodyPr>
            <a:normAutofit/>
          </a:bodyPr>
          <a:lstStyle>
            <a:lvl1pPr marL="0" indent="0" algn="ctr">
              <a:lnSpc>
                <a:spcPct val="110000"/>
              </a:lnSpc>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385921-A91A-409C-921C-0E0EC1E750EC}" type="datetime2">
              <a:rPr lang="en-US" smtClean="0"/>
              <a:t>Monday, November 7, 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0B385921-A91A-409C-921C-0E0EC1E750EC}" type="datetime2">
              <a:rPr lang="en-US" smtClean="0"/>
              <a:t>Monday, November 7, 2011</a:t>
            </a:fld>
            <a:endParaRPr lang="en-US" dirty="0"/>
          </a:p>
        </p:txBody>
      </p:sp>
      <p:sp>
        <p:nvSpPr>
          <p:cNvPr id="4" name="Footer Placeholder 3"/>
          <p:cNvSpPr>
            <a:spLocks noGrp="1"/>
          </p:cNvSpPr>
          <p:nvPr>
            <p:ph type="ftr" sz="quarter" idx="11"/>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endParaRPr lang="en-US" dirty="0"/>
          </a:p>
        </p:txBody>
      </p:sp>
      <p:sp>
        <p:nvSpPr>
          <p:cNvPr id="5" name="Slide Number Placeholder 4"/>
          <p:cNvSpPr>
            <a:spLocks noGrp="1"/>
          </p:cNvSpPr>
          <p:nvPr>
            <p:ph type="sldNum" sz="quarter" idx="12"/>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1789C0F2-17E0-497A-9BBE-0C73201AAFE3}" type="slidenum">
              <a:rPr lang="en-US" smtClean="0"/>
              <a:pPr/>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8" name="Picture 7"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56EEE0E-EDB0-4D84-86B0-50833DF22902}" type="datetime2">
              <a:rPr lang="en-US" smtClean="0"/>
              <a:t>Monday, November 7,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Overlay-FullBackground.jpg"/>
          <p:cNvPicPr>
            <a:picLocks noChangeAspect="1"/>
          </p:cNvPicPr>
          <p:nvPr/>
        </p:nvPicPr>
        <p:blipFill>
          <a:blip r:embed="rId2"/>
          <a:srcRect r="14719"/>
          <a:stretch>
            <a:fillRect/>
          </a:stretch>
        </p:blipFill>
        <p:spPr>
          <a:xfrm>
            <a:off x="0" y="4482"/>
            <a:ext cx="7798112" cy="6858000"/>
          </a:xfrm>
          <a:prstGeom prst="rect">
            <a:avLst/>
          </a:prstGeom>
          <a:noFill/>
          <a:ln>
            <a:noFill/>
          </a:ln>
        </p:spPr>
      </p:pic>
      <p:sp>
        <p:nvSpPr>
          <p:cNvPr id="2" name="Vertical Title 1"/>
          <p:cNvSpPr>
            <a:spLocks noGrp="1"/>
          </p:cNvSpPr>
          <p:nvPr>
            <p:ph type="title" orient="vert"/>
          </p:nvPr>
        </p:nvSpPr>
        <p:spPr>
          <a:xfrm>
            <a:off x="7848600" y="457200"/>
            <a:ext cx="1219200" cy="5668963"/>
          </a:xfrm>
        </p:spPr>
        <p:txBody>
          <a:bodyPr vert="eaVert">
            <a:normAutofit/>
          </a:bodyPr>
          <a:lstStyle/>
          <a:p>
            <a:r>
              <a:rPr lang="en-US" smtClean="0"/>
              <a:t>Click to edit Master title style</a:t>
            </a:r>
            <a:endParaRPr/>
          </a:p>
        </p:txBody>
      </p:sp>
      <p:sp>
        <p:nvSpPr>
          <p:cNvPr id="3" name="Vertical Text Placeholder 2"/>
          <p:cNvSpPr>
            <a:spLocks noGrp="1"/>
          </p:cNvSpPr>
          <p:nvPr>
            <p:ph type="body" orient="vert" idx="1"/>
          </p:nvPr>
        </p:nvSpPr>
        <p:spPr>
          <a:xfrm>
            <a:off x="779462" y="457200"/>
            <a:ext cx="6383337" cy="56689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924800" y="6356350"/>
            <a:ext cx="1066800"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5114372C-B5AB-4C39-B273-B99224EB4DD5}" type="datetime2">
              <a:rPr lang="en-US" smtClean="0"/>
              <a:t>Monday, November 7,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pic>
        <p:nvPicPr>
          <p:cNvPr id="10" name="Picture 9" descr="overlay-ruleShadow.png"/>
          <p:cNvPicPr>
            <a:picLocks noChangeAspect="1"/>
          </p:cNvPicPr>
          <p:nvPr/>
        </p:nvPicPr>
        <p:blipFill>
          <a:blip r:embed="rId3"/>
          <a:srcRect r="25031"/>
          <a:stretch>
            <a:fillRect/>
          </a:stretch>
        </p:blipFill>
        <p:spPr>
          <a:xfrm rot="5400000" flipH="1">
            <a:off x="4421262" y="3365075"/>
            <a:ext cx="6855164" cy="12501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7" name="Picture 6"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4CB1CAA-32CD-4B55-B92A-B8F0843CACF4}" type="datetime2">
              <a:rPr lang="en-US" smtClean="0"/>
              <a:t>Monday, November 7, 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789081"/>
            <a:ext cx="7583488" cy="1470025"/>
          </a:xfrm>
        </p:spPr>
        <p:txBody>
          <a:bodyPr anchor="ctr" anchorCtr="0"/>
          <a:lstStyle/>
          <a:p>
            <a:r>
              <a:rPr lang="en-US" smtClean="0"/>
              <a:t>Click to edit Master title style</a:t>
            </a:r>
            <a:endParaRPr/>
          </a:p>
        </p:txBody>
      </p:sp>
      <p:sp>
        <p:nvSpPr>
          <p:cNvPr id="3" name="Subtitle 2"/>
          <p:cNvSpPr>
            <a:spLocks noGrp="1"/>
          </p:cNvSpPr>
          <p:nvPr>
            <p:ph type="subTitle" idx="1"/>
          </p:nvPr>
        </p:nvSpPr>
        <p:spPr>
          <a:xfrm>
            <a:off x="779463" y="4724400"/>
            <a:ext cx="7583487" cy="1385047"/>
          </a:xfrm>
        </p:spPr>
        <p:txBody>
          <a:bodyPr anchor="ctr" anchorCtr="0">
            <a:normAutofit/>
          </a:bodyPr>
          <a:lstStyle>
            <a:lvl1pPr marL="0" indent="0" algn="ctr">
              <a:spcBef>
                <a:spcPts val="3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0B385921-A91A-409C-921C-0E0EC1E750EC}" type="datetime2">
              <a:rPr lang="en-US" smtClean="0"/>
              <a:t>Monday, November 7, 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
        <p:nvSpPr>
          <p:cNvPr id="10" name="Picture Placeholder 9"/>
          <p:cNvSpPr>
            <a:spLocks noGrp="1"/>
          </p:cNvSpPr>
          <p:nvPr>
            <p:ph type="pic" sz="quarter" idx="13"/>
          </p:nvPr>
        </p:nvSpPr>
        <p:spPr>
          <a:xfrm>
            <a:off x="3677371" y="2564085"/>
            <a:ext cx="1789259" cy="1729830"/>
          </a:xfrm>
          <a:prstGeom prst="ellipse">
            <a:avLst/>
          </a:prstGeom>
          <a:noFill/>
          <a:ln w="127000">
            <a:solidFill>
              <a:schemeClr val="tx2"/>
            </a:solidFill>
          </a:ln>
          <a:effectLst>
            <a:innerShdw blurRad="101600" dist="76200" dir="13500000">
              <a:prstClr val="black">
                <a:alpha val="57000"/>
              </a:prstClr>
            </a:innerShdw>
          </a:effectLst>
        </p:spPr>
        <p:txBody>
          <a:bodyPr>
            <a:normAutofit/>
          </a:bodyPr>
          <a:lstStyle>
            <a:lvl1pPr marL="0" indent="0" algn="ctr">
              <a:buNone/>
              <a:defRPr sz="1600">
                <a:solidFill>
                  <a:schemeClr val="tx1"/>
                </a:solidFill>
              </a:defRPr>
            </a:lvl1pPr>
          </a:lstStyle>
          <a:p>
            <a:r>
              <a:rPr lang="en-US" smtClean="0"/>
              <a:t>Drag picture to placeholder or click icon to add</a:t>
            </a:r>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4446984"/>
            <a:ext cx="9144000" cy="125016"/>
          </a:xfrm>
          <a:prstGeom prst="rect">
            <a:avLst/>
          </a:prstGeom>
        </p:spPr>
      </p:pic>
      <p:pic>
        <p:nvPicPr>
          <p:cNvPr id="7" name="Picture 6" descr="Overlay-FullBackground.jpg"/>
          <p:cNvPicPr>
            <a:picLocks noChangeAspect="1"/>
          </p:cNvPicPr>
          <p:nvPr/>
        </p:nvPicPr>
        <p:blipFill>
          <a:blip r:embed="rId3"/>
          <a:srcRect t="66667"/>
          <a:stretch>
            <a:fillRect/>
          </a:stretch>
        </p:blipFill>
        <p:spPr>
          <a:xfrm>
            <a:off x="0" y="4572000"/>
            <a:ext cx="9144000" cy="2286000"/>
          </a:xfrm>
          <a:prstGeom prst="rect">
            <a:avLst/>
          </a:prstGeom>
        </p:spPr>
      </p:pic>
      <p:sp>
        <p:nvSpPr>
          <p:cNvPr id="2" name="Title 1"/>
          <p:cNvSpPr>
            <a:spLocks noGrp="1"/>
          </p:cNvSpPr>
          <p:nvPr>
            <p:ph type="title"/>
          </p:nvPr>
        </p:nvSpPr>
        <p:spPr>
          <a:xfrm>
            <a:off x="779463" y="2971800"/>
            <a:ext cx="7583487"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79463" y="4724400"/>
            <a:ext cx="7583487" cy="1398494"/>
          </a:xfrm>
        </p:spPr>
        <p:txBody>
          <a:bodyPr vert="horz" lIns="91440" tIns="45720" rIns="91440" bIns="45720" rtlCol="0">
            <a:normAutofit/>
          </a:bodyPr>
          <a:lstStyle>
            <a:lvl1pPr marL="0" indent="0" algn="ctr" defTabSz="914400" rtl="0" eaLnBrk="1" latinLnBrk="0" hangingPunct="1">
              <a:spcBef>
                <a:spcPts val="300"/>
              </a:spcBef>
              <a:buFont typeface="Calisto MT" pitchFamily="18" charset="0"/>
              <a:buNone/>
              <a:defRPr sz="18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D8CDC4-3D19-4983-B478-82F6B8E5AB66}" type="datetime2">
              <a:rPr lang="en-US" smtClean="0"/>
              <a:t>Monday, November 7, 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1" name="Picture 10"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p>
            <a:r>
              <a:rPr lang="en-US" smtClean="0"/>
              <a:t>Click to edit Master title style</a:t>
            </a:r>
            <a:endParaRPr/>
          </a:p>
        </p:txBody>
      </p:sp>
      <p:sp>
        <p:nvSpPr>
          <p:cNvPr id="3" name="Content Placeholder 2"/>
          <p:cNvSpPr>
            <a:spLocks noGrp="1"/>
          </p:cNvSpPr>
          <p:nvPr>
            <p:ph sz="half" idx="1"/>
          </p:nvPr>
        </p:nvSpPr>
        <p:spPr>
          <a:xfrm>
            <a:off x="779463"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96791"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84B82477-D5D3-4181-8C11-75D0F2433A87}" type="datetime2">
              <a:rPr lang="en-US" smtClean="0"/>
              <a:t>Monday, November 7, 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3" name="Picture 12"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96791"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96791"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213E253B-1893-4367-8BAE-DF4BC10DC578}" type="datetime2">
              <a:rPr lang="en-US" smtClean="0"/>
              <a:t>Monday, November 7, 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B62300D-25B3-4603-86C9-4CB776489F00}" type="datetime2">
              <a:rPr lang="en-US" smtClean="0"/>
              <a:t>Monday, November 7, 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789C0F2-17E0-497A-9BBE-0C73201AAFE3}" type="slidenum">
              <a:rPr lang="en-US" smtClean="0"/>
              <a:pPr/>
              <a:t>‹#›</a:t>
            </a:fld>
            <a:endParaRPr lang="en-US" dirty="0"/>
          </a:p>
        </p:txBody>
      </p:sp>
      <p:pic>
        <p:nvPicPr>
          <p:cNvPr id="10" name="Picture 9" descr="Overlay-FullBackground.jpg"/>
          <p:cNvPicPr>
            <a:picLocks noChangeAspect="1"/>
          </p:cNvPicPr>
          <p:nvPr/>
        </p:nvPicPr>
        <p:blipFill>
          <a:blip r:embed="rId3"/>
          <a:srcRect t="21046"/>
          <a:stretch>
            <a:fillRect/>
          </a:stretch>
        </p:blipFill>
        <p:spPr>
          <a:xfrm>
            <a:off x="0" y="1447800"/>
            <a:ext cx="9144000" cy="5414682"/>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Date Placeholder 1"/>
          <p:cNvSpPr>
            <a:spLocks noGrp="1"/>
          </p:cNvSpPr>
          <p:nvPr>
            <p:ph type="dt" sz="half" idx="10"/>
          </p:nvPr>
        </p:nvSpPr>
        <p:spPr/>
        <p:txBody>
          <a:bodyPr/>
          <a:lstStyle/>
          <a:p>
            <a:fld id="{C6314AD9-FCC8-48B7-B85B-012A91320DFF}" type="datetime2">
              <a:rPr lang="en-US" smtClean="0"/>
              <a:t>Monday, November 7, 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sp>
        <p:nvSpPr>
          <p:cNvPr id="2" name="Title 1"/>
          <p:cNvSpPr>
            <a:spLocks noGrp="1"/>
          </p:cNvSpPr>
          <p:nvPr>
            <p:ph type="title"/>
          </p:nvPr>
        </p:nvSpPr>
        <p:spPr>
          <a:xfrm>
            <a:off x="301752" y="273049"/>
            <a:ext cx="3962400" cy="1690221"/>
          </a:xfrm>
        </p:spPr>
        <p:txBody>
          <a:bodyPr vert="horz" lIns="91440" tIns="45720" rIns="91440" bIns="45720" rtlCol="0" anchor="b" anchorCtr="0">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4866401" y="273050"/>
            <a:ext cx="3959352" cy="585311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01752" y="1975104"/>
            <a:ext cx="3962400" cy="3200401"/>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defTabSz="914400" rtl="0" eaLnBrk="1" latinLnBrk="0" hangingPunct="1">
              <a:lnSpc>
                <a:spcPct val="110000"/>
              </a:lnSpc>
              <a:spcBef>
                <a:spcPts val="600"/>
              </a:spcBef>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2667000" y="6356350"/>
            <a:ext cx="162261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3182DC50-D5DB-4F94-B367-9876CD2C4012}" type="datetime2">
              <a:rPr lang="en-US" smtClean="0"/>
              <a:t>Monday, November 7, 2011</a:t>
            </a:fld>
            <a:endParaRPr lang="en-US" dirty="0"/>
          </a:p>
        </p:txBody>
      </p:sp>
      <p:sp>
        <p:nvSpPr>
          <p:cNvPr id="6" name="Footer Placeholder 5"/>
          <p:cNvSpPr>
            <a:spLocks noGrp="1"/>
          </p:cNvSpPr>
          <p:nvPr>
            <p:ph type="ftr" sz="quarter" idx="11"/>
          </p:nvPr>
        </p:nvSpPr>
        <p:spPr>
          <a:xfrm>
            <a:off x="242047" y="6356350"/>
            <a:ext cx="1891553"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892808" y="5748338"/>
            <a:ext cx="762000" cy="57626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1789C0F2-17E0-497A-9BBE-0C73201AAFE3}" type="slidenum">
              <a:rPr lang="en-US" smtClean="0"/>
              <a:pPr/>
              <a:t>‹#›</a:t>
            </a:fld>
            <a:endParaRPr lang="en-US" dirty="0"/>
          </a:p>
        </p:txBody>
      </p:sp>
      <p:pic>
        <p:nvPicPr>
          <p:cNvPr id="10" name="Picture 9"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62753"/>
            <a:ext cx="7583488" cy="1283167"/>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8" cy="4297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32494" y="6356350"/>
            <a:ext cx="2133600" cy="365125"/>
          </a:xfrm>
          <a:prstGeom prst="rect">
            <a:avLst/>
          </a:prstGeom>
        </p:spPr>
        <p:txBody>
          <a:bodyPr vert="horz" lIns="91440" tIns="45720" rIns="91440" bIns="45720" rtlCol="0" anchor="ctr"/>
          <a:lstStyle>
            <a:lvl1pPr algn="r">
              <a:defRPr sz="1200">
                <a:solidFill>
                  <a:schemeClr val="bg2"/>
                </a:solidFill>
                <a:effectLst>
                  <a:outerShdw blurRad="63500" dir="2700000" algn="tl" rotWithShape="0">
                    <a:schemeClr val="tx1">
                      <a:alpha val="40000"/>
                    </a:schemeClr>
                  </a:outerShdw>
                </a:effectLst>
              </a:defRPr>
            </a:lvl1pPr>
          </a:lstStyle>
          <a:p>
            <a:fld id="{0B385921-A91A-409C-921C-0E0EC1E750EC}" type="datetime2">
              <a:rPr lang="en-US" smtClean="0"/>
              <a:t>Monday, November 7, 2011</a:t>
            </a:fld>
            <a:endParaRPr lang="en-US" dirty="0"/>
          </a:p>
        </p:txBody>
      </p:sp>
      <p:sp>
        <p:nvSpPr>
          <p:cNvPr id="5" name="Footer Placeholder 4"/>
          <p:cNvSpPr>
            <a:spLocks noGrp="1"/>
          </p:cNvSpPr>
          <p:nvPr>
            <p:ph type="ftr" sz="quarter" idx="3"/>
          </p:nvPr>
        </p:nvSpPr>
        <p:spPr>
          <a:xfrm>
            <a:off x="242047" y="6356350"/>
            <a:ext cx="2895600" cy="365125"/>
          </a:xfrm>
          <a:prstGeom prst="rect">
            <a:avLst/>
          </a:prstGeom>
        </p:spPr>
        <p:txBody>
          <a:bodyPr vert="horz" lIns="91440" tIns="45720" rIns="91440" bIns="45720" rtlCol="0" anchor="ctr"/>
          <a:lstStyle>
            <a:lvl1pPr algn="l">
              <a:defRPr sz="1200">
                <a:solidFill>
                  <a:schemeClr val="bg2"/>
                </a:solidFill>
                <a:effectLst>
                  <a:outerShdw blurRad="63500" dir="2700000" algn="tl" rotWithShape="0">
                    <a:schemeClr val="tx1">
                      <a:alpha val="40000"/>
                    </a:schemeClr>
                  </a:outerShdw>
                </a:effectLst>
              </a:defRPr>
            </a:lvl1pPr>
          </a:lstStyle>
          <a:p>
            <a:endParaRPr lang="en-US" dirty="0"/>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bg2"/>
                </a:solidFill>
                <a:effectLst>
                  <a:outerShdw blurRad="63500" dir="2700000" algn="tl" rotWithShape="0">
                    <a:schemeClr val="tx1">
                      <a:alpha val="40000"/>
                    </a:schemeClr>
                  </a:outerShdw>
                </a:effectLst>
              </a:defRPr>
            </a:lvl1pPr>
          </a:lstStyle>
          <a:p>
            <a:fld id="{1789C0F2-17E0-497A-9BBE-0C73201AAF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4026"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35" r:id="rId10"/>
    <p:sldLayoutId id="2147484036" r:id="rId11"/>
    <p:sldLayoutId id="2147484037" r:id="rId12"/>
    <p:sldLayoutId id="2147484038" r:id="rId13"/>
    <p:sldLayoutId id="2147484039" r:id="rId14"/>
  </p:sldLayoutIdLst>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hf sldNum="0" hdr="0" ftr="0" dt="0"/>
  <p:txStyles>
    <p:title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p:titleStyle>
    <p:bodyStyle>
      <a:lvl1pPr marL="282575" indent="-282575" algn="l" defTabSz="914400" rtl="0" eaLnBrk="1" latinLnBrk="0" hangingPunct="1">
        <a:spcBef>
          <a:spcPts val="2000"/>
        </a:spcBef>
        <a:buFont typeface="Calisto MT" pitchFamily="18" charset="0"/>
        <a:buChar char="•"/>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577850" indent="-295275" algn="l" defTabSz="914400" rtl="0" eaLnBrk="1" latinLnBrk="0" hangingPunct="1">
        <a:spcBef>
          <a:spcPts val="600"/>
        </a:spcBef>
        <a:buClr>
          <a:schemeClr val="bg2">
            <a:lumMod val="60000"/>
            <a:lumOff val="40000"/>
          </a:schemeClr>
        </a:buClr>
        <a:buFont typeface="Calisto MT" pitchFamily="18" charset="0"/>
        <a:buChar char="•"/>
        <a:defRPr sz="2200" kern="1200">
          <a:solidFill>
            <a:schemeClr val="bg2"/>
          </a:solidFill>
          <a:effectLst>
            <a:outerShdw blurRad="63500" dir="2700000" algn="tl" rotWithShape="0">
              <a:schemeClr val="tx1">
                <a:alpha val="40000"/>
              </a:schemeClr>
            </a:outerShdw>
          </a:effectLst>
          <a:latin typeface="+mn-lt"/>
          <a:ea typeface="+mn-ea"/>
          <a:cs typeface="+mn-cs"/>
        </a:defRPr>
      </a:lvl2pPr>
      <a:lvl3pPr marL="860425" indent="-282575" algn="l" defTabSz="914400" rtl="0" eaLnBrk="1" latinLnBrk="0" hangingPunct="1">
        <a:spcBef>
          <a:spcPts val="600"/>
        </a:spcBef>
        <a:buFont typeface="Calisto MT" pitchFamily="18" charset="0"/>
        <a:buChar char="•"/>
        <a:defRPr sz="2000" kern="1200">
          <a:solidFill>
            <a:schemeClr val="bg2"/>
          </a:solidFill>
          <a:effectLst>
            <a:outerShdw blurRad="63500" dir="2700000" algn="tl" rotWithShape="0">
              <a:schemeClr val="tx1">
                <a:alpha val="40000"/>
              </a:schemeClr>
            </a:outerShdw>
          </a:effectLst>
          <a:latin typeface="+mn-lt"/>
          <a:ea typeface="+mn-ea"/>
          <a:cs typeface="+mn-cs"/>
        </a:defRPr>
      </a:lvl3pPr>
      <a:lvl4pPr marL="1143000" indent="-282575" algn="l" defTabSz="914400" rtl="0" eaLnBrk="1" latinLnBrk="0" hangingPunct="1">
        <a:spcBef>
          <a:spcPts val="600"/>
        </a:spcBef>
        <a:buClr>
          <a:schemeClr val="bg2">
            <a:lumMod val="60000"/>
            <a:lumOff val="40000"/>
          </a:schemeClr>
        </a:buClr>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4pPr>
      <a:lvl5pPr marL="1425575" indent="-282575" algn="l" defTabSz="914400" rtl="0" eaLnBrk="1" latinLnBrk="0" hangingPunct="1">
        <a:spcBef>
          <a:spcPts val="600"/>
        </a:spcBef>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5pPr>
      <a:lvl6pPr marL="1711325" indent="-280988"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bg2"/>
          </a:solidFill>
          <a:effectLst>
            <a:outerShdw blurRad="63500" dir="2700000" algn="tl" rotWithShape="0">
              <a:schemeClr val="tx1">
                <a:alpha val="40000"/>
              </a:schemeClr>
            </a:outerShdw>
          </a:effectLst>
          <a:latin typeface="+mn-lt"/>
          <a:ea typeface="+mn-ea"/>
          <a:cs typeface="+mn-cs"/>
        </a:defRPr>
      </a:lvl6pPr>
      <a:lvl7pPr marL="2000250" indent="-280988" algn="l" defTabSz="914400" rtl="0" eaLnBrk="1" latinLnBrk="0" hangingPunct="1">
        <a:spcBef>
          <a:spcPct val="20000"/>
        </a:spcBef>
        <a:buFont typeface="Arial" pitchFamily="34" charset="0"/>
        <a:buChar char="•"/>
        <a:defRPr lang="en-US" sz="1800" kern="1200" dirty="0" smtClean="0">
          <a:solidFill>
            <a:schemeClr val="bg2"/>
          </a:solidFill>
          <a:effectLst>
            <a:outerShdw blurRad="63500" dir="2700000" algn="tl" rotWithShape="0">
              <a:schemeClr val="tx1">
                <a:alpha val="40000"/>
              </a:schemeClr>
            </a:outerShdw>
          </a:effectLst>
          <a:latin typeface="+mn-lt"/>
          <a:ea typeface="+mn-ea"/>
          <a:cs typeface="+mn-cs"/>
        </a:defRPr>
      </a:lvl7pPr>
      <a:lvl8pPr marL="2290763" indent="-280988"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bg2"/>
          </a:solidFill>
          <a:effectLst>
            <a:outerShdw blurRad="63500" dir="2700000" algn="tl" rotWithShape="0">
              <a:schemeClr val="tx1">
                <a:alpha val="40000"/>
              </a:schemeClr>
            </a:outerShdw>
          </a:effectLst>
          <a:latin typeface="+mn-lt"/>
          <a:ea typeface="+mn-ea"/>
          <a:cs typeface="+mn-cs"/>
        </a:defRPr>
      </a:lvl8pPr>
      <a:lvl9pPr marL="2571750" indent="-280988" algn="l" defTabSz="914400" rtl="0" eaLnBrk="1" latinLnBrk="0" hangingPunct="1">
        <a:spcBef>
          <a:spcPct val="20000"/>
        </a:spcBef>
        <a:buFont typeface="Arial" pitchFamily="34" charset="0"/>
        <a:buChar char="•"/>
        <a:defRPr lang="en-US" sz="1800" kern="1200" dirty="0">
          <a:solidFill>
            <a:schemeClr val="bg2"/>
          </a:solidFill>
          <a:effectLst>
            <a:outerShdw blurRad="63500" dir="2700000" algn="tl" rotWithShape="0">
              <a:schemeClr val="tx1">
                <a:alpha val="40000"/>
              </a:scheme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g"/><Relationship Id="rId3"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www.history.com/topics/history-of-veterans-day" TargetMode="External"/><Relationship Id="rId4" Type="http://schemas.openxmlformats.org/officeDocument/2006/relationships/hyperlink" Target="http://www.todaysmilitary.com/service-branches" TargetMode="External"/><Relationship Id="rId1" Type="http://schemas.openxmlformats.org/officeDocument/2006/relationships/slideLayout" Target="../slideLayouts/slideLayout2.xml"/><Relationship Id="rId2" Type="http://schemas.openxmlformats.org/officeDocument/2006/relationships/hyperlink" Target="http://www.va.gov/opa/vetsday/vetday_faq.asp"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Veterans Day 2011</a:t>
            </a:r>
            <a:endParaRPr lang="en-US" dirty="0"/>
          </a:p>
        </p:txBody>
      </p:sp>
      <p:sp>
        <p:nvSpPr>
          <p:cNvPr id="3" name="Subtitle 2"/>
          <p:cNvSpPr>
            <a:spLocks noGrp="1"/>
          </p:cNvSpPr>
          <p:nvPr>
            <p:ph type="subTitle" idx="1"/>
          </p:nvPr>
        </p:nvSpPr>
        <p:spPr/>
        <p:txBody>
          <a:bodyPr>
            <a:normAutofit/>
          </a:bodyPr>
          <a:lstStyle/>
          <a:p>
            <a:r>
              <a:rPr lang="en-US" sz="3800" dirty="0" smtClean="0"/>
              <a:t>North Highland Elementary School</a:t>
            </a:r>
            <a:endParaRPr lang="en-US" sz="3800" dirty="0"/>
          </a:p>
        </p:txBody>
      </p:sp>
      <p:pic>
        <p:nvPicPr>
          <p:cNvPr id="5" name="Picture 4" descr="fla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1000" y="4144433"/>
            <a:ext cx="3289300" cy="2463800"/>
          </a:xfrm>
          <a:prstGeom prst="rect">
            <a:avLst/>
          </a:prstGeom>
        </p:spPr>
      </p:pic>
      <p:sp>
        <p:nvSpPr>
          <p:cNvPr id="6" name="Rectangle 5"/>
          <p:cNvSpPr/>
          <p:nvPr/>
        </p:nvSpPr>
        <p:spPr>
          <a:xfrm>
            <a:off x="2921000" y="6146568"/>
            <a:ext cx="3289300" cy="461665"/>
          </a:xfrm>
          <a:prstGeom prst="rect">
            <a:avLst/>
          </a:prstGeom>
        </p:spPr>
        <p:txBody>
          <a:bodyPr wrap="square">
            <a:spAutoFit/>
          </a:bodyPr>
          <a:lstStyle/>
          <a:p>
            <a:r>
              <a:rPr lang="en-US" sz="1200" dirty="0"/>
              <a:t>http://</a:t>
            </a:r>
            <a:r>
              <a:rPr lang="en-US" sz="1200" dirty="0" err="1"/>
              <a:t>www.photohome.com</a:t>
            </a:r>
            <a:r>
              <a:rPr lang="en-US" sz="1200" dirty="0"/>
              <a:t>/photos/flag-pictures/american-flag-2.html</a:t>
            </a:r>
          </a:p>
        </p:txBody>
      </p:sp>
      <p:pic>
        <p:nvPicPr>
          <p:cNvPr id="7" name="Content Placeholder 3" descr="ppt screen shot.png"/>
          <p:cNvPicPr>
            <a:picLocks noChangeAspect="1"/>
          </p:cNvPicPr>
          <p:nvPr/>
        </p:nvPicPr>
        <p:blipFill>
          <a:blip r:embed="rId3">
            <a:extLst>
              <a:ext uri="{28A0092B-C50C-407E-A947-70E740481C1C}">
                <a14:useLocalDpi xmlns:a14="http://schemas.microsoft.com/office/drawing/2010/main" val="0"/>
              </a:ext>
            </a:extLst>
          </a:blip>
          <a:srcRect l="-39117" r="-39117"/>
          <a:stretch>
            <a:fillRect/>
          </a:stretch>
        </p:blipFill>
        <p:spPr>
          <a:xfrm>
            <a:off x="2240673" y="135468"/>
            <a:ext cx="4445880" cy="2519363"/>
          </a:xfrm>
          <a:prstGeom prst="rect">
            <a:avLst/>
          </a:prstGeom>
        </p:spPr>
      </p:pic>
    </p:spTree>
    <p:extLst>
      <p:ext uri="{BB962C8B-B14F-4D97-AF65-F5344CB8AC3E}">
        <p14:creationId xmlns:p14="http://schemas.microsoft.com/office/powerpoint/2010/main" val="3723694220"/>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t>Our veterans</a:t>
            </a:r>
            <a:endParaRPr lang="en-US" sz="5400" dirty="0"/>
          </a:p>
        </p:txBody>
      </p:sp>
      <p:sp>
        <p:nvSpPr>
          <p:cNvPr id="3" name="Content Placeholder 2"/>
          <p:cNvSpPr>
            <a:spLocks noGrp="1"/>
          </p:cNvSpPr>
          <p:nvPr>
            <p:ph idx="1"/>
          </p:nvPr>
        </p:nvSpPr>
        <p:spPr/>
        <p:txBody>
          <a:bodyPr>
            <a:normAutofit/>
          </a:bodyPr>
          <a:lstStyle/>
          <a:p>
            <a:r>
              <a:rPr lang="en-US" sz="4000" dirty="0" smtClean="0"/>
              <a:t>Army</a:t>
            </a:r>
          </a:p>
          <a:p>
            <a:r>
              <a:rPr lang="en-US" sz="4000" dirty="0" smtClean="0"/>
              <a:t>Marine Corps</a:t>
            </a:r>
          </a:p>
          <a:p>
            <a:r>
              <a:rPr lang="en-US" sz="4000" dirty="0" smtClean="0"/>
              <a:t>Navy</a:t>
            </a:r>
          </a:p>
          <a:p>
            <a:r>
              <a:rPr lang="en-US" sz="4000" dirty="0" smtClean="0"/>
              <a:t>Air Force</a:t>
            </a:r>
          </a:p>
          <a:p>
            <a:r>
              <a:rPr lang="en-US" sz="4000" dirty="0" smtClean="0"/>
              <a:t>Coast Guard</a:t>
            </a:r>
            <a:endParaRPr lang="en-US" sz="4000" dirty="0"/>
          </a:p>
        </p:txBody>
      </p:sp>
    </p:spTree>
    <p:extLst>
      <p:ext uri="{BB962C8B-B14F-4D97-AF65-F5344CB8AC3E}">
        <p14:creationId xmlns:p14="http://schemas.microsoft.com/office/powerpoint/2010/main" val="3375595089"/>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army</a:t>
            </a:r>
            <a:endParaRPr lang="en-US" dirty="0"/>
          </a:p>
        </p:txBody>
      </p:sp>
      <p:pic>
        <p:nvPicPr>
          <p:cNvPr id="4" name="Content Placeholder 3" descr="army logo.jpg"/>
          <p:cNvPicPr>
            <a:picLocks noGrp="1" noChangeAspect="1"/>
          </p:cNvPicPr>
          <p:nvPr>
            <p:ph idx="1"/>
          </p:nvPr>
        </p:nvPicPr>
        <p:blipFill>
          <a:blip r:embed="rId2">
            <a:extLst>
              <a:ext uri="{28A0092B-C50C-407E-A947-70E740481C1C}">
                <a14:useLocalDpi xmlns:a14="http://schemas.microsoft.com/office/drawing/2010/main" val="0"/>
              </a:ext>
            </a:extLst>
          </a:blip>
          <a:srcRect l="-67293" r="-67293"/>
          <a:stretch>
            <a:fillRect/>
          </a:stretch>
        </p:blipFill>
        <p:spPr/>
      </p:pic>
    </p:spTree>
    <p:extLst>
      <p:ext uri="{BB962C8B-B14F-4D97-AF65-F5344CB8AC3E}">
        <p14:creationId xmlns:p14="http://schemas.microsoft.com/office/powerpoint/2010/main" val="3855809578"/>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Navy</a:t>
            </a:r>
            <a:endParaRPr lang="en-US" dirty="0"/>
          </a:p>
        </p:txBody>
      </p:sp>
      <p:pic>
        <p:nvPicPr>
          <p:cNvPr id="4" name="Content Placeholder 3" descr="navy.jpg"/>
          <p:cNvPicPr>
            <a:picLocks noGrp="1" noChangeAspect="1"/>
          </p:cNvPicPr>
          <p:nvPr>
            <p:ph idx="1"/>
          </p:nvPr>
        </p:nvPicPr>
        <p:blipFill>
          <a:blip r:embed="rId2">
            <a:extLst>
              <a:ext uri="{28A0092B-C50C-407E-A947-70E740481C1C}">
                <a14:useLocalDpi xmlns:a14="http://schemas.microsoft.com/office/drawing/2010/main" val="0"/>
              </a:ext>
            </a:extLst>
          </a:blip>
          <a:srcRect l="-38234" r="-38234"/>
          <a:stretch>
            <a:fillRect/>
          </a:stretch>
        </p:blipFill>
        <p:spPr/>
      </p:pic>
    </p:spTree>
    <p:extLst>
      <p:ext uri="{BB962C8B-B14F-4D97-AF65-F5344CB8AC3E}">
        <p14:creationId xmlns:p14="http://schemas.microsoft.com/office/powerpoint/2010/main" val="4239728695"/>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Marine Corps</a:t>
            </a:r>
            <a:endParaRPr lang="en-US" dirty="0"/>
          </a:p>
        </p:txBody>
      </p:sp>
      <p:pic>
        <p:nvPicPr>
          <p:cNvPr id="4" name="Content Placeholder 3" descr="marines.jpeg"/>
          <p:cNvPicPr>
            <a:picLocks noGrp="1" noChangeAspect="1"/>
          </p:cNvPicPr>
          <p:nvPr>
            <p:ph idx="1"/>
          </p:nvPr>
        </p:nvPicPr>
        <p:blipFill>
          <a:blip r:embed="rId2">
            <a:extLst>
              <a:ext uri="{28A0092B-C50C-407E-A947-70E740481C1C}">
                <a14:useLocalDpi xmlns:a14="http://schemas.microsoft.com/office/drawing/2010/main" val="0"/>
              </a:ext>
            </a:extLst>
          </a:blip>
          <a:srcRect l="-36069" r="-36069"/>
          <a:stretch>
            <a:fillRect/>
          </a:stretch>
        </p:blipFill>
        <p:spPr/>
      </p:pic>
    </p:spTree>
    <p:extLst>
      <p:ext uri="{BB962C8B-B14F-4D97-AF65-F5344CB8AC3E}">
        <p14:creationId xmlns:p14="http://schemas.microsoft.com/office/powerpoint/2010/main" val="2784637067"/>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 force</a:t>
            </a:r>
            <a:endParaRPr lang="en-US" dirty="0"/>
          </a:p>
        </p:txBody>
      </p:sp>
      <p:pic>
        <p:nvPicPr>
          <p:cNvPr id="4" name="Content Placeholder 3" descr="air force.jpg"/>
          <p:cNvPicPr>
            <a:picLocks noGrp="1" noChangeAspect="1"/>
          </p:cNvPicPr>
          <p:nvPr>
            <p:ph idx="1"/>
          </p:nvPr>
        </p:nvPicPr>
        <p:blipFill>
          <a:blip r:embed="rId2">
            <a:extLst>
              <a:ext uri="{28A0092B-C50C-407E-A947-70E740481C1C}">
                <a14:useLocalDpi xmlns:a14="http://schemas.microsoft.com/office/drawing/2010/main" val="0"/>
              </a:ext>
            </a:extLst>
          </a:blip>
          <a:srcRect l="-13622" r="-13622"/>
          <a:stretch>
            <a:fillRect/>
          </a:stretch>
        </p:blipFill>
        <p:spPr/>
      </p:pic>
    </p:spTree>
    <p:extLst>
      <p:ext uri="{BB962C8B-B14F-4D97-AF65-F5344CB8AC3E}">
        <p14:creationId xmlns:p14="http://schemas.microsoft.com/office/powerpoint/2010/main" val="3106559671"/>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Coast Guard</a:t>
            </a:r>
            <a:endParaRPr lang="en-US" dirty="0"/>
          </a:p>
        </p:txBody>
      </p:sp>
      <p:pic>
        <p:nvPicPr>
          <p:cNvPr id="4" name="Content Placeholder 3" descr="coast guard.jpg"/>
          <p:cNvPicPr>
            <a:picLocks noGrp="1" noChangeAspect="1"/>
          </p:cNvPicPr>
          <p:nvPr>
            <p:ph idx="1"/>
          </p:nvPr>
        </p:nvPicPr>
        <p:blipFill>
          <a:blip r:embed="rId2">
            <a:extLst>
              <a:ext uri="{28A0092B-C50C-407E-A947-70E740481C1C}">
                <a14:useLocalDpi xmlns:a14="http://schemas.microsoft.com/office/drawing/2010/main" val="0"/>
              </a:ext>
            </a:extLst>
          </a:blip>
          <a:srcRect l="-38234" r="-38234"/>
          <a:stretch>
            <a:fillRect/>
          </a:stretch>
        </p:blipFill>
        <p:spPr/>
      </p:pic>
    </p:spTree>
    <p:extLst>
      <p:ext uri="{BB962C8B-B14F-4D97-AF65-F5344CB8AC3E}">
        <p14:creationId xmlns:p14="http://schemas.microsoft.com/office/powerpoint/2010/main" val="1989289348"/>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dirty="0" smtClean="0"/>
              <a:t>Veterans day at Arlington national cemetery</a:t>
            </a:r>
            <a:endParaRPr lang="en-US" sz="3500" dirty="0"/>
          </a:p>
        </p:txBody>
      </p:sp>
      <p:pic>
        <p:nvPicPr>
          <p:cNvPr id="4" name="Content Placeholder 3" descr="veterans-day-arlington.jpg"/>
          <p:cNvPicPr>
            <a:picLocks noGrp="1" noChangeAspect="1"/>
          </p:cNvPicPr>
          <p:nvPr>
            <p:ph idx="1"/>
          </p:nvPr>
        </p:nvPicPr>
        <p:blipFill>
          <a:blip r:embed="rId2">
            <a:extLst>
              <a:ext uri="{28A0092B-C50C-407E-A947-70E740481C1C}">
                <a14:useLocalDpi xmlns:a14="http://schemas.microsoft.com/office/drawing/2010/main" val="0"/>
              </a:ext>
            </a:extLst>
          </a:blip>
          <a:srcRect t="8393" b="8393"/>
          <a:stretch>
            <a:fillRect/>
          </a:stretch>
        </p:blipFill>
        <p:spPr>
          <a:xfrm>
            <a:off x="779462" y="1691020"/>
            <a:ext cx="7685711" cy="4355290"/>
          </a:xfrm>
        </p:spPr>
      </p:pic>
      <p:sp>
        <p:nvSpPr>
          <p:cNvPr id="5" name="Rectangle 4"/>
          <p:cNvSpPr/>
          <p:nvPr/>
        </p:nvSpPr>
        <p:spPr>
          <a:xfrm>
            <a:off x="733298" y="6010534"/>
            <a:ext cx="7731875" cy="461665"/>
          </a:xfrm>
          <a:prstGeom prst="rect">
            <a:avLst/>
          </a:prstGeom>
        </p:spPr>
        <p:txBody>
          <a:bodyPr wrap="square">
            <a:spAutoFit/>
          </a:bodyPr>
          <a:lstStyle/>
          <a:p>
            <a:r>
              <a:rPr lang="en-US" sz="1200" dirty="0"/>
              <a:t>Veterans Day: Remembering the Armistice. (2011). </a:t>
            </a:r>
            <a:r>
              <a:rPr lang="en-US" sz="1200" i="1" dirty="0"/>
              <a:t>The History Channel website</a:t>
            </a:r>
            <a:r>
              <a:rPr lang="en-US" sz="1200" dirty="0"/>
              <a:t>. Retrieved 9:14, November 7, 2011, from http://</a:t>
            </a:r>
            <a:r>
              <a:rPr lang="en-US" sz="1200" dirty="0" err="1"/>
              <a:t>www.history.com</a:t>
            </a:r>
            <a:r>
              <a:rPr lang="en-US" sz="1200" dirty="0"/>
              <a:t>/photos/veterans-day-remembering-the-armistice.</a:t>
            </a:r>
            <a:endParaRPr lang="en-US" sz="1200" dirty="0"/>
          </a:p>
        </p:txBody>
      </p:sp>
    </p:spTree>
    <p:extLst>
      <p:ext uri="{BB962C8B-B14F-4D97-AF65-F5344CB8AC3E}">
        <p14:creationId xmlns:p14="http://schemas.microsoft.com/office/powerpoint/2010/main" val="3541552130"/>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Wars fought by our brave Veterans</a:t>
            </a:r>
            <a:endParaRPr lang="en-US" dirty="0"/>
          </a:p>
        </p:txBody>
      </p:sp>
      <p:sp>
        <p:nvSpPr>
          <p:cNvPr id="3" name="Content Placeholder 2"/>
          <p:cNvSpPr>
            <a:spLocks noGrp="1"/>
          </p:cNvSpPr>
          <p:nvPr>
            <p:ph idx="1"/>
          </p:nvPr>
        </p:nvSpPr>
        <p:spPr>
          <a:xfrm>
            <a:off x="779463" y="1507068"/>
            <a:ext cx="7583488" cy="4619096"/>
          </a:xfrm>
        </p:spPr>
        <p:txBody>
          <a:bodyPr>
            <a:noAutofit/>
          </a:bodyPr>
          <a:lstStyle/>
          <a:p>
            <a:r>
              <a:rPr lang="en-US" sz="3600" dirty="0" smtClean="0"/>
              <a:t>World War I</a:t>
            </a:r>
          </a:p>
          <a:p>
            <a:r>
              <a:rPr lang="en-US" sz="3600" dirty="0" smtClean="0"/>
              <a:t>World War II</a:t>
            </a:r>
          </a:p>
          <a:p>
            <a:r>
              <a:rPr lang="en-US" sz="3600" dirty="0" smtClean="0"/>
              <a:t>Korean War</a:t>
            </a:r>
          </a:p>
          <a:p>
            <a:r>
              <a:rPr lang="en-US" sz="3600" dirty="0" smtClean="0"/>
              <a:t>Vietnam War</a:t>
            </a:r>
          </a:p>
          <a:p>
            <a:r>
              <a:rPr lang="en-US" sz="3600" dirty="0" smtClean="0"/>
              <a:t>Persian Gulf War</a:t>
            </a:r>
          </a:p>
          <a:p>
            <a:r>
              <a:rPr lang="en-US" sz="3600" dirty="0" smtClean="0"/>
              <a:t>Iraq and Afghanistan Wars (War on Terror)</a:t>
            </a:r>
            <a:endParaRPr lang="en-US" sz="3600" dirty="0"/>
          </a:p>
        </p:txBody>
      </p:sp>
    </p:spTree>
    <p:extLst>
      <p:ext uri="{BB962C8B-B14F-4D97-AF65-F5344CB8AC3E}">
        <p14:creationId xmlns:p14="http://schemas.microsoft.com/office/powerpoint/2010/main" val="1144055307"/>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 I</a:t>
            </a:r>
            <a:endParaRPr lang="en-US" dirty="0"/>
          </a:p>
        </p:txBody>
      </p:sp>
      <p:sp>
        <p:nvSpPr>
          <p:cNvPr id="3" name="Content Placeholder 2"/>
          <p:cNvSpPr>
            <a:spLocks noGrp="1"/>
          </p:cNvSpPr>
          <p:nvPr>
            <p:ph idx="1"/>
          </p:nvPr>
        </p:nvSpPr>
        <p:spPr/>
        <p:txBody>
          <a:bodyPr>
            <a:normAutofit/>
          </a:bodyPr>
          <a:lstStyle/>
          <a:p>
            <a:r>
              <a:rPr lang="en-US" sz="5400" dirty="0" smtClean="0"/>
              <a:t>1914-1918</a:t>
            </a:r>
            <a:endParaRPr lang="en-US" sz="5400" dirty="0"/>
          </a:p>
        </p:txBody>
      </p:sp>
    </p:spTree>
    <p:extLst>
      <p:ext uri="{BB962C8B-B14F-4D97-AF65-F5344CB8AC3E}">
        <p14:creationId xmlns:p14="http://schemas.microsoft.com/office/powerpoint/2010/main" val="2716480032"/>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 I: Trench Warfare</a:t>
            </a:r>
            <a:endParaRPr lang="en-US" dirty="0"/>
          </a:p>
        </p:txBody>
      </p:sp>
      <p:pic>
        <p:nvPicPr>
          <p:cNvPr id="4" name="Content Placeholder 3" descr="world-war-i-trench-at-vimy.jpg"/>
          <p:cNvPicPr>
            <a:picLocks noGrp="1" noChangeAspect="1"/>
          </p:cNvPicPr>
          <p:nvPr>
            <p:ph idx="1"/>
          </p:nvPr>
        </p:nvPicPr>
        <p:blipFill>
          <a:blip r:embed="rId2">
            <a:extLst>
              <a:ext uri="{28A0092B-C50C-407E-A947-70E740481C1C}">
                <a14:useLocalDpi xmlns:a14="http://schemas.microsoft.com/office/drawing/2010/main" val="0"/>
              </a:ext>
            </a:extLst>
          </a:blip>
          <a:srcRect t="8393" b="8393"/>
          <a:stretch>
            <a:fillRect/>
          </a:stretch>
        </p:blipFill>
        <p:spPr>
          <a:xfrm>
            <a:off x="779463" y="1507067"/>
            <a:ext cx="7583488" cy="4297363"/>
          </a:xfrm>
        </p:spPr>
      </p:pic>
      <p:sp>
        <p:nvSpPr>
          <p:cNvPr id="5" name="Rectangle 4"/>
          <p:cNvSpPr/>
          <p:nvPr/>
        </p:nvSpPr>
        <p:spPr>
          <a:xfrm>
            <a:off x="779463" y="5924603"/>
            <a:ext cx="4572000" cy="646331"/>
          </a:xfrm>
          <a:prstGeom prst="rect">
            <a:avLst/>
          </a:prstGeom>
        </p:spPr>
        <p:txBody>
          <a:bodyPr>
            <a:spAutoFit/>
          </a:bodyPr>
          <a:lstStyle/>
          <a:p>
            <a:r>
              <a:rPr lang="en-US" sz="1200" dirty="0"/>
              <a:t>World War I: Trench Warfare. (2011). </a:t>
            </a:r>
            <a:r>
              <a:rPr lang="en-US" sz="1200" i="1" dirty="0"/>
              <a:t>The History Channel website</a:t>
            </a:r>
            <a:r>
              <a:rPr lang="en-US" sz="1200" dirty="0"/>
              <a:t>. Retrieved 9:38, November 7, 2011, from http://</a:t>
            </a:r>
            <a:r>
              <a:rPr lang="en-US" sz="1200" dirty="0" err="1"/>
              <a:t>www.history.com</a:t>
            </a:r>
            <a:r>
              <a:rPr lang="en-US" sz="1200" dirty="0"/>
              <a:t>/photos/world-war-</a:t>
            </a:r>
            <a:r>
              <a:rPr lang="en-US" sz="1200" dirty="0" err="1"/>
              <a:t>i</a:t>
            </a:r>
            <a:r>
              <a:rPr lang="en-US" sz="1200" dirty="0"/>
              <a:t>-trench-warfare.</a:t>
            </a:r>
            <a:endParaRPr lang="en-US" sz="1200" dirty="0"/>
          </a:p>
        </p:txBody>
      </p:sp>
    </p:spTree>
    <p:extLst>
      <p:ext uri="{BB962C8B-B14F-4D97-AF65-F5344CB8AC3E}">
        <p14:creationId xmlns:p14="http://schemas.microsoft.com/office/powerpoint/2010/main" val="2644226173"/>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History of veterans day</a:t>
            </a:r>
            <a:endParaRPr lang="en-US" sz="4000" dirty="0"/>
          </a:p>
        </p:txBody>
      </p:sp>
      <p:sp>
        <p:nvSpPr>
          <p:cNvPr id="3" name="Content Placeholder 2"/>
          <p:cNvSpPr>
            <a:spLocks noGrp="1"/>
          </p:cNvSpPr>
          <p:nvPr>
            <p:ph idx="1"/>
          </p:nvPr>
        </p:nvSpPr>
        <p:spPr/>
        <p:txBody>
          <a:bodyPr>
            <a:normAutofit/>
          </a:bodyPr>
          <a:lstStyle/>
          <a:p>
            <a:r>
              <a:rPr lang="en-US" sz="3600" dirty="0"/>
              <a:t>On the 11th hour of the 11th day of the 11th month of 1918, an armistice, or temporary cessation of hostilities, was declared between the Allied nations and Germany in the First World War, then known as "the Great War." </a:t>
            </a:r>
            <a:endParaRPr lang="en-US" sz="3600" dirty="0"/>
          </a:p>
        </p:txBody>
      </p:sp>
    </p:spTree>
    <p:extLst>
      <p:ext uri="{BB962C8B-B14F-4D97-AF65-F5344CB8AC3E}">
        <p14:creationId xmlns:p14="http://schemas.microsoft.com/office/powerpoint/2010/main" val="4021228566"/>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 II</a:t>
            </a:r>
            <a:endParaRPr lang="en-US" dirty="0"/>
          </a:p>
        </p:txBody>
      </p:sp>
      <p:sp>
        <p:nvSpPr>
          <p:cNvPr id="3" name="Content Placeholder 2"/>
          <p:cNvSpPr>
            <a:spLocks noGrp="1"/>
          </p:cNvSpPr>
          <p:nvPr>
            <p:ph idx="1"/>
          </p:nvPr>
        </p:nvSpPr>
        <p:spPr/>
        <p:txBody>
          <a:bodyPr>
            <a:normAutofit/>
          </a:bodyPr>
          <a:lstStyle/>
          <a:p>
            <a:r>
              <a:rPr lang="en-US" sz="5400" dirty="0" smtClean="0"/>
              <a:t>1939-1945</a:t>
            </a:r>
            <a:endParaRPr lang="en-US" sz="5400" dirty="0"/>
          </a:p>
        </p:txBody>
      </p:sp>
    </p:spTree>
    <p:extLst>
      <p:ext uri="{BB962C8B-B14F-4D97-AF65-F5344CB8AC3E}">
        <p14:creationId xmlns:p14="http://schemas.microsoft.com/office/powerpoint/2010/main" val="3402122654"/>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98" y="62753"/>
            <a:ext cx="9018801" cy="1283167"/>
          </a:xfrm>
        </p:spPr>
        <p:txBody>
          <a:bodyPr/>
          <a:lstStyle/>
          <a:p>
            <a:r>
              <a:rPr lang="en-US" sz="4000" dirty="0" smtClean="0"/>
              <a:t>Infantryman</a:t>
            </a:r>
            <a:r>
              <a:rPr lang="en-US" dirty="0" smtClean="0"/>
              <a:t> </a:t>
            </a:r>
            <a:r>
              <a:rPr lang="en-US" sz="4000" dirty="0" smtClean="0"/>
              <a:t>Vincent Reed</a:t>
            </a:r>
            <a:br>
              <a:rPr lang="en-US" sz="4000" dirty="0" smtClean="0"/>
            </a:br>
            <a:r>
              <a:rPr lang="en-US" sz="4000" dirty="0" smtClean="0"/>
              <a:t>World War II</a:t>
            </a:r>
            <a:endParaRPr lang="en-US" sz="4000" dirty="0"/>
          </a:p>
        </p:txBody>
      </p:sp>
      <p:pic>
        <p:nvPicPr>
          <p:cNvPr id="4" name="Content Placeholder 3" descr="vincent-reed-portrait.jpg"/>
          <p:cNvPicPr>
            <a:picLocks noGrp="1" noChangeAspect="1"/>
          </p:cNvPicPr>
          <p:nvPr>
            <p:ph idx="1"/>
          </p:nvPr>
        </p:nvPicPr>
        <p:blipFill>
          <a:blip r:embed="rId2">
            <a:extLst>
              <a:ext uri="{28A0092B-C50C-407E-A947-70E740481C1C}">
                <a14:useLocalDpi xmlns:a14="http://schemas.microsoft.com/office/drawing/2010/main" val="0"/>
              </a:ext>
            </a:extLst>
          </a:blip>
          <a:srcRect t="8393" b="8393"/>
          <a:stretch>
            <a:fillRect/>
          </a:stretch>
        </p:blipFill>
        <p:spPr>
          <a:xfrm>
            <a:off x="779463" y="1596359"/>
            <a:ext cx="7583487" cy="4780243"/>
          </a:xfrm>
        </p:spPr>
      </p:pic>
      <p:sp>
        <p:nvSpPr>
          <p:cNvPr id="5" name="Rectangle 4"/>
          <p:cNvSpPr/>
          <p:nvPr/>
        </p:nvSpPr>
        <p:spPr>
          <a:xfrm>
            <a:off x="779462" y="6284268"/>
            <a:ext cx="7716185" cy="461665"/>
          </a:xfrm>
          <a:prstGeom prst="rect">
            <a:avLst/>
          </a:prstGeom>
        </p:spPr>
        <p:txBody>
          <a:bodyPr wrap="square">
            <a:spAutoFit/>
          </a:bodyPr>
          <a:lstStyle/>
          <a:p>
            <a:r>
              <a:rPr lang="en-US" sz="1200" dirty="0"/>
              <a:t>Veterans Day: Remembering the Armistice. (2011). </a:t>
            </a:r>
            <a:r>
              <a:rPr lang="en-US" sz="1200" i="1" dirty="0"/>
              <a:t>The History Channel website</a:t>
            </a:r>
            <a:r>
              <a:rPr lang="en-US" sz="1200" dirty="0"/>
              <a:t>. Retrieved 9:16, November 7, 2011, from http://</a:t>
            </a:r>
            <a:r>
              <a:rPr lang="en-US" sz="1200" dirty="0" err="1"/>
              <a:t>www.history.com</a:t>
            </a:r>
            <a:r>
              <a:rPr lang="en-US" sz="1200" dirty="0"/>
              <a:t>/photos/veterans-day-remembering-the-armistice.</a:t>
            </a:r>
            <a:endParaRPr lang="en-US" sz="1200" dirty="0"/>
          </a:p>
        </p:txBody>
      </p:sp>
    </p:spTree>
    <p:extLst>
      <p:ext uri="{BB962C8B-B14F-4D97-AF65-F5344CB8AC3E}">
        <p14:creationId xmlns:p14="http://schemas.microsoft.com/office/powerpoint/2010/main" val="3395774755"/>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Friedman’s 313</a:t>
            </a:r>
            <a:r>
              <a:rPr lang="en-US" sz="4000" baseline="30000" dirty="0" smtClean="0"/>
              <a:t>th</a:t>
            </a:r>
            <a:r>
              <a:rPr lang="en-US" sz="4000" dirty="0" smtClean="0"/>
              <a:t> Machine Gun Company</a:t>
            </a:r>
            <a:endParaRPr lang="en-US" sz="4000" dirty="0"/>
          </a:p>
        </p:txBody>
      </p:sp>
      <p:pic>
        <p:nvPicPr>
          <p:cNvPr id="4" name="Content Placeholder 3" descr="frieman-313th-machine-gun-company.jpg"/>
          <p:cNvPicPr>
            <a:picLocks noGrp="1" noChangeAspect="1"/>
          </p:cNvPicPr>
          <p:nvPr>
            <p:ph idx="1"/>
          </p:nvPr>
        </p:nvPicPr>
        <p:blipFill>
          <a:blip r:embed="rId2">
            <a:extLst>
              <a:ext uri="{28A0092B-C50C-407E-A947-70E740481C1C}">
                <a14:useLocalDpi xmlns:a14="http://schemas.microsoft.com/office/drawing/2010/main" val="0"/>
              </a:ext>
            </a:extLst>
          </a:blip>
          <a:srcRect t="8393" b="8393"/>
          <a:stretch>
            <a:fillRect/>
          </a:stretch>
        </p:blipFill>
        <p:spPr/>
      </p:pic>
      <p:sp>
        <p:nvSpPr>
          <p:cNvPr id="5" name="Rectangle 4"/>
          <p:cNvSpPr/>
          <p:nvPr/>
        </p:nvSpPr>
        <p:spPr>
          <a:xfrm>
            <a:off x="779463" y="6211669"/>
            <a:ext cx="4572000" cy="646331"/>
          </a:xfrm>
          <a:prstGeom prst="rect">
            <a:avLst/>
          </a:prstGeom>
        </p:spPr>
        <p:txBody>
          <a:bodyPr>
            <a:spAutoFit/>
          </a:bodyPr>
          <a:lstStyle/>
          <a:p>
            <a:r>
              <a:rPr lang="en-US" sz="1200" dirty="0"/>
              <a:t>Veterans Day: Remembering the Armistice. (2011). </a:t>
            </a:r>
            <a:r>
              <a:rPr lang="en-US" sz="1200" i="1" dirty="0"/>
              <a:t>The History Channel website</a:t>
            </a:r>
            <a:r>
              <a:rPr lang="en-US" sz="1200" dirty="0"/>
              <a:t>. Retrieved 9:20, November 7, 2011, from http://</a:t>
            </a:r>
            <a:r>
              <a:rPr lang="en-US" sz="1200" dirty="0" err="1"/>
              <a:t>www.history.com</a:t>
            </a:r>
            <a:r>
              <a:rPr lang="en-US" sz="1200" dirty="0"/>
              <a:t>/photos/veterans-day-remembering-the-armistice.</a:t>
            </a:r>
            <a:endParaRPr lang="en-US" sz="1200" dirty="0"/>
          </a:p>
        </p:txBody>
      </p:sp>
    </p:spTree>
    <p:extLst>
      <p:ext uri="{BB962C8B-B14F-4D97-AF65-F5344CB8AC3E}">
        <p14:creationId xmlns:p14="http://schemas.microsoft.com/office/powerpoint/2010/main" val="2149156873"/>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318</a:t>
            </a:r>
            <a:r>
              <a:rPr lang="en-US" sz="4000" baseline="30000" dirty="0" smtClean="0"/>
              <a:t>th</a:t>
            </a:r>
            <a:r>
              <a:rPr lang="en-US" sz="4000" dirty="0" smtClean="0"/>
              <a:t> Engineers Regiment-World War II</a:t>
            </a:r>
            <a:endParaRPr lang="en-US" sz="4000" dirty="0"/>
          </a:p>
        </p:txBody>
      </p:sp>
      <p:pic>
        <p:nvPicPr>
          <p:cNvPr id="4" name="Content Placeholder 3" descr="lambs-unit WW II.jpg"/>
          <p:cNvPicPr>
            <a:picLocks noGrp="1" noChangeAspect="1"/>
          </p:cNvPicPr>
          <p:nvPr>
            <p:ph idx="1"/>
          </p:nvPr>
        </p:nvPicPr>
        <p:blipFill>
          <a:blip r:embed="rId2">
            <a:extLst>
              <a:ext uri="{28A0092B-C50C-407E-A947-70E740481C1C}">
                <a14:useLocalDpi xmlns:a14="http://schemas.microsoft.com/office/drawing/2010/main" val="0"/>
              </a:ext>
            </a:extLst>
          </a:blip>
          <a:srcRect t="8393" b="8393"/>
          <a:stretch>
            <a:fillRect/>
          </a:stretch>
        </p:blipFill>
        <p:spPr/>
      </p:pic>
      <p:sp>
        <p:nvSpPr>
          <p:cNvPr id="5" name="Rectangle 4"/>
          <p:cNvSpPr/>
          <p:nvPr/>
        </p:nvSpPr>
        <p:spPr>
          <a:xfrm>
            <a:off x="779463" y="6182954"/>
            <a:ext cx="4572000" cy="646331"/>
          </a:xfrm>
          <a:prstGeom prst="rect">
            <a:avLst/>
          </a:prstGeom>
        </p:spPr>
        <p:txBody>
          <a:bodyPr>
            <a:spAutoFit/>
          </a:bodyPr>
          <a:lstStyle/>
          <a:p>
            <a:r>
              <a:rPr lang="en-US" sz="1200" dirty="0"/>
              <a:t>Veterans Day: Remembering the Armistice. (2011). </a:t>
            </a:r>
            <a:r>
              <a:rPr lang="en-US" sz="1200" i="1" dirty="0"/>
              <a:t>The History Channel website</a:t>
            </a:r>
            <a:r>
              <a:rPr lang="en-US" sz="1200" dirty="0"/>
              <a:t>. Retrieved 9:14, November 7, 2011, from http://</a:t>
            </a:r>
            <a:r>
              <a:rPr lang="en-US" sz="1200" dirty="0" err="1"/>
              <a:t>www.history.com</a:t>
            </a:r>
            <a:r>
              <a:rPr lang="en-US" sz="1200" dirty="0"/>
              <a:t>/photos/veterans-day-remembering-the-armistice.</a:t>
            </a:r>
            <a:endParaRPr lang="en-US" sz="1200" dirty="0"/>
          </a:p>
        </p:txBody>
      </p:sp>
    </p:spTree>
    <p:extLst>
      <p:ext uri="{BB962C8B-B14F-4D97-AF65-F5344CB8AC3E}">
        <p14:creationId xmlns:p14="http://schemas.microsoft.com/office/powerpoint/2010/main" val="1270176200"/>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b="1" dirty="0"/>
              <a:t>Arch Lewis, Jr.:</a:t>
            </a:r>
            <a:r>
              <a:rPr lang="en-US" sz="2000" dirty="0"/>
              <a:t> As part of the 101st Airborne Division, paratrooper Arch Lewis Jr. was one of more than 6,000 advance troops to enter Normandy in the hours before D-Day.</a:t>
            </a:r>
            <a:endParaRPr lang="en-US" sz="2000" dirty="0"/>
          </a:p>
        </p:txBody>
      </p:sp>
      <p:pic>
        <p:nvPicPr>
          <p:cNvPr id="4" name="Content Placeholder 3" descr="Arch_Lewis.jpg"/>
          <p:cNvPicPr>
            <a:picLocks noGrp="1" noChangeAspect="1"/>
          </p:cNvPicPr>
          <p:nvPr>
            <p:ph idx="1"/>
          </p:nvPr>
        </p:nvPicPr>
        <p:blipFill>
          <a:blip r:embed="rId2">
            <a:extLst>
              <a:ext uri="{28A0092B-C50C-407E-A947-70E740481C1C}">
                <a14:useLocalDpi xmlns:a14="http://schemas.microsoft.com/office/drawing/2010/main" val="0"/>
              </a:ext>
            </a:extLst>
          </a:blip>
          <a:srcRect l="-10087" r="-10087"/>
          <a:stretch>
            <a:fillRect/>
          </a:stretch>
        </p:blipFill>
        <p:spPr/>
      </p:pic>
      <p:sp>
        <p:nvSpPr>
          <p:cNvPr id="5" name="Rectangle 4"/>
          <p:cNvSpPr/>
          <p:nvPr/>
        </p:nvSpPr>
        <p:spPr>
          <a:xfrm>
            <a:off x="1445378" y="6196235"/>
            <a:ext cx="4572000" cy="646331"/>
          </a:xfrm>
          <a:prstGeom prst="rect">
            <a:avLst/>
          </a:prstGeom>
        </p:spPr>
        <p:txBody>
          <a:bodyPr>
            <a:spAutoFit/>
          </a:bodyPr>
          <a:lstStyle/>
          <a:p>
            <a:r>
              <a:rPr lang="en-US" sz="1200" dirty="0"/>
              <a:t>Voices of D-Day. (2011). </a:t>
            </a:r>
            <a:r>
              <a:rPr lang="en-US" sz="1200" i="1" dirty="0"/>
              <a:t>The History Channel website</a:t>
            </a:r>
            <a:r>
              <a:rPr lang="en-US" sz="1200" dirty="0"/>
              <a:t>. Retrieved 9:26, November 7, 2011, from http://</a:t>
            </a:r>
            <a:r>
              <a:rPr lang="en-US" sz="1200" dirty="0" err="1"/>
              <a:t>www.history.com</a:t>
            </a:r>
            <a:r>
              <a:rPr lang="en-US" sz="1200" dirty="0"/>
              <a:t>/photos/voices-of-</a:t>
            </a:r>
            <a:r>
              <a:rPr lang="en-US" sz="1200" dirty="0" err="1"/>
              <a:t>d-day</a:t>
            </a:r>
            <a:r>
              <a:rPr lang="en-US" sz="1200" dirty="0"/>
              <a:t>.</a:t>
            </a:r>
            <a:endParaRPr lang="en-US" sz="1200" dirty="0"/>
          </a:p>
        </p:txBody>
      </p:sp>
    </p:spTree>
    <p:extLst>
      <p:ext uri="{BB962C8B-B14F-4D97-AF65-F5344CB8AC3E}">
        <p14:creationId xmlns:p14="http://schemas.microsoft.com/office/powerpoint/2010/main" val="3499050302"/>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134" y="62753"/>
            <a:ext cx="8822266" cy="1283167"/>
          </a:xfrm>
        </p:spPr>
        <p:txBody>
          <a:bodyPr/>
          <a:lstStyle/>
          <a:p>
            <a:r>
              <a:rPr lang="en-US" sz="1900" b="1" dirty="0"/>
              <a:t>Harvey </a:t>
            </a:r>
            <a:r>
              <a:rPr lang="en-US" sz="1900" b="1" dirty="0" smtClean="0"/>
              <a:t>Warren: </a:t>
            </a:r>
            <a:r>
              <a:rPr lang="en-US" sz="1900" dirty="0" smtClean="0"/>
              <a:t>enlisted </a:t>
            </a:r>
            <a:r>
              <a:rPr lang="en-US" sz="1900" dirty="0"/>
              <a:t>in the Navy after Pearl Harbor and trained as a photographic intelligence specialist. In the months leading up to D-Day, his unit studied reconnaissance photos of the French coast that would be used for the invasion of Normandy. </a:t>
            </a:r>
            <a:endParaRPr lang="en-US" sz="1900" dirty="0"/>
          </a:p>
        </p:txBody>
      </p:sp>
      <p:pic>
        <p:nvPicPr>
          <p:cNvPr id="4" name="Content Placeholder 3" descr="Harvey_Warren1.jpg"/>
          <p:cNvPicPr>
            <a:picLocks noGrp="1" noChangeAspect="1"/>
          </p:cNvPicPr>
          <p:nvPr>
            <p:ph idx="1"/>
          </p:nvPr>
        </p:nvPicPr>
        <p:blipFill>
          <a:blip r:embed="rId2">
            <a:extLst>
              <a:ext uri="{28A0092B-C50C-407E-A947-70E740481C1C}">
                <a14:useLocalDpi xmlns:a14="http://schemas.microsoft.com/office/drawing/2010/main" val="0"/>
              </a:ext>
            </a:extLst>
          </a:blip>
          <a:srcRect l="-10087" r="-10087"/>
          <a:stretch>
            <a:fillRect/>
          </a:stretch>
        </p:blipFill>
        <p:spPr/>
      </p:pic>
      <p:sp>
        <p:nvSpPr>
          <p:cNvPr id="5" name="Rectangle 4"/>
          <p:cNvSpPr/>
          <p:nvPr/>
        </p:nvSpPr>
        <p:spPr>
          <a:xfrm>
            <a:off x="1391721" y="6092841"/>
            <a:ext cx="4572000" cy="646331"/>
          </a:xfrm>
          <a:prstGeom prst="rect">
            <a:avLst/>
          </a:prstGeom>
        </p:spPr>
        <p:txBody>
          <a:bodyPr>
            <a:spAutoFit/>
          </a:bodyPr>
          <a:lstStyle/>
          <a:p>
            <a:r>
              <a:rPr lang="en-US" sz="1200" dirty="0"/>
              <a:t>Voices of D-Day. (2011). </a:t>
            </a:r>
            <a:r>
              <a:rPr lang="en-US" sz="1200" i="1" dirty="0"/>
              <a:t>The History Channel website</a:t>
            </a:r>
            <a:r>
              <a:rPr lang="en-US" sz="1200" dirty="0"/>
              <a:t>. Retrieved 9:29, November 7, 2011, from http://</a:t>
            </a:r>
            <a:r>
              <a:rPr lang="en-US" sz="1200" dirty="0" err="1"/>
              <a:t>www.history.com</a:t>
            </a:r>
            <a:r>
              <a:rPr lang="en-US" sz="1200" dirty="0"/>
              <a:t>/photos/voices-of-</a:t>
            </a:r>
            <a:r>
              <a:rPr lang="en-US" sz="1200" dirty="0" err="1"/>
              <a:t>d-day</a:t>
            </a:r>
            <a:r>
              <a:rPr lang="en-US" sz="1200" dirty="0"/>
              <a:t>.</a:t>
            </a:r>
            <a:endParaRPr lang="en-US" sz="1200" dirty="0"/>
          </a:p>
        </p:txBody>
      </p:sp>
    </p:spTree>
    <p:extLst>
      <p:ext uri="{BB962C8B-B14F-4D97-AF65-F5344CB8AC3E}">
        <p14:creationId xmlns:p14="http://schemas.microsoft.com/office/powerpoint/2010/main" val="3191801384"/>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Harry Friedman</a:t>
            </a:r>
            <a:br>
              <a:rPr lang="en-US" sz="4000" dirty="0" smtClean="0"/>
            </a:br>
            <a:r>
              <a:rPr lang="en-US" sz="4000" dirty="0" smtClean="0"/>
              <a:t>World War II</a:t>
            </a:r>
            <a:endParaRPr lang="en-US" sz="4000" dirty="0"/>
          </a:p>
        </p:txBody>
      </p:sp>
      <p:pic>
        <p:nvPicPr>
          <p:cNvPr id="4" name="Content Placeholder 3" descr="harry-frieman.jpg"/>
          <p:cNvPicPr>
            <a:picLocks noGrp="1" noChangeAspect="1"/>
          </p:cNvPicPr>
          <p:nvPr>
            <p:ph idx="1"/>
          </p:nvPr>
        </p:nvPicPr>
        <p:blipFill>
          <a:blip r:embed="rId2">
            <a:extLst>
              <a:ext uri="{28A0092B-C50C-407E-A947-70E740481C1C}">
                <a14:useLocalDpi xmlns:a14="http://schemas.microsoft.com/office/drawing/2010/main" val="0"/>
              </a:ext>
            </a:extLst>
          </a:blip>
          <a:srcRect t="8393" b="8393"/>
          <a:stretch>
            <a:fillRect/>
          </a:stretch>
        </p:blipFill>
        <p:spPr/>
      </p:pic>
      <p:sp>
        <p:nvSpPr>
          <p:cNvPr id="5" name="Rectangle 4"/>
          <p:cNvSpPr/>
          <p:nvPr/>
        </p:nvSpPr>
        <p:spPr>
          <a:xfrm>
            <a:off x="779463" y="6182954"/>
            <a:ext cx="4572000" cy="646331"/>
          </a:xfrm>
          <a:prstGeom prst="rect">
            <a:avLst/>
          </a:prstGeom>
        </p:spPr>
        <p:txBody>
          <a:bodyPr>
            <a:spAutoFit/>
          </a:bodyPr>
          <a:lstStyle/>
          <a:p>
            <a:r>
              <a:rPr lang="en-US" sz="1200" dirty="0"/>
              <a:t>Veterans Day: Remembering the Armistice. (2011). </a:t>
            </a:r>
            <a:r>
              <a:rPr lang="en-US" sz="1200" i="1" dirty="0"/>
              <a:t>The History Channel website</a:t>
            </a:r>
            <a:r>
              <a:rPr lang="en-US" sz="1200" dirty="0"/>
              <a:t>. Retrieved 9:20, November 7, 2011, from http://</a:t>
            </a:r>
            <a:r>
              <a:rPr lang="en-US" sz="1200" dirty="0" err="1"/>
              <a:t>www.history.com</a:t>
            </a:r>
            <a:r>
              <a:rPr lang="en-US" sz="1200" dirty="0"/>
              <a:t>/photos/veterans-day-remembering-the-armistice.</a:t>
            </a:r>
            <a:endParaRPr lang="en-US" sz="1200" dirty="0"/>
          </a:p>
        </p:txBody>
      </p:sp>
    </p:spTree>
    <p:extLst>
      <p:ext uri="{BB962C8B-B14F-4D97-AF65-F5344CB8AC3E}">
        <p14:creationId xmlns:p14="http://schemas.microsoft.com/office/powerpoint/2010/main" val="472424616"/>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 II</a:t>
            </a:r>
            <a:endParaRPr lang="en-US" dirty="0"/>
          </a:p>
        </p:txBody>
      </p:sp>
      <p:pic>
        <p:nvPicPr>
          <p:cNvPr id="4" name="Content Placeholder 3" descr="african-americans-wwii-00a-l.jpg"/>
          <p:cNvPicPr>
            <a:picLocks noGrp="1" noChangeAspect="1"/>
          </p:cNvPicPr>
          <p:nvPr>
            <p:ph idx="1"/>
          </p:nvPr>
        </p:nvPicPr>
        <p:blipFill>
          <a:blip r:embed="rId2">
            <a:extLst>
              <a:ext uri="{28A0092B-C50C-407E-A947-70E740481C1C}">
                <a14:useLocalDpi xmlns:a14="http://schemas.microsoft.com/office/drawing/2010/main" val="0"/>
              </a:ext>
            </a:extLst>
          </a:blip>
          <a:srcRect l="-22827" r="-22827"/>
          <a:stretch>
            <a:fillRect/>
          </a:stretch>
        </p:blipFill>
        <p:spPr/>
      </p:pic>
    </p:spTree>
    <p:extLst>
      <p:ext uri="{BB962C8B-B14F-4D97-AF65-F5344CB8AC3E}">
        <p14:creationId xmlns:p14="http://schemas.microsoft.com/office/powerpoint/2010/main" val="2575132452"/>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753"/>
            <a:ext cx="9144000" cy="1283167"/>
          </a:xfrm>
        </p:spPr>
        <p:txBody>
          <a:bodyPr/>
          <a:lstStyle/>
          <a:p>
            <a:r>
              <a:rPr lang="en-US" sz="3900" dirty="0" smtClean="0"/>
              <a:t>End of World War II: Celebrating victory over Japan</a:t>
            </a:r>
            <a:endParaRPr lang="en-US" sz="3900" dirty="0"/>
          </a:p>
        </p:txBody>
      </p:sp>
      <p:pic>
        <p:nvPicPr>
          <p:cNvPr id="4" name="Content Placeholder 3" descr="VJ-day.jpg"/>
          <p:cNvPicPr>
            <a:picLocks noGrp="1" noChangeAspect="1"/>
          </p:cNvPicPr>
          <p:nvPr>
            <p:ph idx="1"/>
          </p:nvPr>
        </p:nvPicPr>
        <p:blipFill>
          <a:blip r:embed="rId2">
            <a:extLst>
              <a:ext uri="{28A0092B-C50C-407E-A947-70E740481C1C}">
                <a14:useLocalDpi xmlns:a14="http://schemas.microsoft.com/office/drawing/2010/main" val="0"/>
              </a:ext>
            </a:extLst>
          </a:blip>
          <a:srcRect t="8393" b="8393"/>
          <a:stretch>
            <a:fillRect/>
          </a:stretch>
        </p:blipFill>
        <p:spPr>
          <a:xfrm>
            <a:off x="779463" y="1630273"/>
            <a:ext cx="7583488" cy="4297363"/>
          </a:xfrm>
        </p:spPr>
      </p:pic>
      <p:sp>
        <p:nvSpPr>
          <p:cNvPr id="5" name="Rectangle 4"/>
          <p:cNvSpPr/>
          <p:nvPr/>
        </p:nvSpPr>
        <p:spPr>
          <a:xfrm>
            <a:off x="779463" y="5927636"/>
            <a:ext cx="4572000" cy="646331"/>
          </a:xfrm>
          <a:prstGeom prst="rect">
            <a:avLst/>
          </a:prstGeom>
        </p:spPr>
        <p:txBody>
          <a:bodyPr>
            <a:spAutoFit/>
          </a:bodyPr>
          <a:lstStyle/>
          <a:p>
            <a:r>
              <a:rPr lang="en-US" sz="1200" dirty="0"/>
              <a:t>End of World War II. (2011). </a:t>
            </a:r>
            <a:r>
              <a:rPr lang="en-US" sz="1200" i="1" dirty="0"/>
              <a:t>The History Channel website</a:t>
            </a:r>
            <a:r>
              <a:rPr lang="en-US" sz="1200" dirty="0"/>
              <a:t>. Retrieved 9:40, November 7, 2011, from http://</a:t>
            </a:r>
            <a:r>
              <a:rPr lang="en-US" sz="1200" dirty="0" err="1"/>
              <a:t>www.history.com</a:t>
            </a:r>
            <a:r>
              <a:rPr lang="en-US" sz="1200" dirty="0"/>
              <a:t>/photos/end-of-world-war-ii.</a:t>
            </a:r>
            <a:endParaRPr lang="en-US" sz="1200" dirty="0"/>
          </a:p>
        </p:txBody>
      </p:sp>
    </p:spTree>
    <p:extLst>
      <p:ext uri="{BB962C8B-B14F-4D97-AF65-F5344CB8AC3E}">
        <p14:creationId xmlns:p14="http://schemas.microsoft.com/office/powerpoint/2010/main" val="303901056"/>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Korean War</a:t>
            </a:r>
            <a:endParaRPr lang="en-US" dirty="0"/>
          </a:p>
        </p:txBody>
      </p:sp>
      <p:sp>
        <p:nvSpPr>
          <p:cNvPr id="3" name="Content Placeholder 2"/>
          <p:cNvSpPr>
            <a:spLocks noGrp="1"/>
          </p:cNvSpPr>
          <p:nvPr>
            <p:ph idx="1"/>
          </p:nvPr>
        </p:nvSpPr>
        <p:spPr/>
        <p:txBody>
          <a:bodyPr>
            <a:normAutofit/>
          </a:bodyPr>
          <a:lstStyle/>
          <a:p>
            <a:r>
              <a:rPr lang="en-US" sz="5400" dirty="0" smtClean="0"/>
              <a:t>1950-1953</a:t>
            </a:r>
            <a:endParaRPr lang="en-US" sz="5400" dirty="0"/>
          </a:p>
        </p:txBody>
      </p:sp>
    </p:spTree>
    <p:extLst>
      <p:ext uri="{BB962C8B-B14F-4D97-AF65-F5344CB8AC3E}">
        <p14:creationId xmlns:p14="http://schemas.microsoft.com/office/powerpoint/2010/main" val="3172101535"/>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 I Veteran Captain </a:t>
            </a:r>
            <a:r>
              <a:rPr lang="en-US" dirty="0" err="1" smtClean="0"/>
              <a:t>quincy</a:t>
            </a:r>
            <a:r>
              <a:rPr lang="en-US" dirty="0" smtClean="0"/>
              <a:t> Ayres </a:t>
            </a:r>
            <a:endParaRPr lang="en-US" dirty="0"/>
          </a:p>
        </p:txBody>
      </p:sp>
      <p:pic>
        <p:nvPicPr>
          <p:cNvPr id="4" name="Content Placeholder 3" descr="captain quincy claude ayres.jpg"/>
          <p:cNvPicPr>
            <a:picLocks noGrp="1" noChangeAspect="1"/>
          </p:cNvPicPr>
          <p:nvPr>
            <p:ph idx="1"/>
          </p:nvPr>
        </p:nvPicPr>
        <p:blipFill>
          <a:blip r:embed="rId2">
            <a:extLst>
              <a:ext uri="{28A0092B-C50C-407E-A947-70E740481C1C}">
                <a14:useLocalDpi xmlns:a14="http://schemas.microsoft.com/office/drawing/2010/main" val="0"/>
              </a:ext>
            </a:extLst>
          </a:blip>
          <a:srcRect l="-16176" r="-16176"/>
          <a:stretch>
            <a:fillRect/>
          </a:stretch>
        </p:blipFill>
        <p:spPr/>
      </p:pic>
      <p:sp>
        <p:nvSpPr>
          <p:cNvPr id="6" name="Rectangle 5"/>
          <p:cNvSpPr/>
          <p:nvPr/>
        </p:nvSpPr>
        <p:spPr>
          <a:xfrm>
            <a:off x="1744133" y="6116265"/>
            <a:ext cx="4572000" cy="461665"/>
          </a:xfrm>
          <a:prstGeom prst="rect">
            <a:avLst/>
          </a:prstGeom>
        </p:spPr>
        <p:txBody>
          <a:bodyPr>
            <a:spAutoFit/>
          </a:bodyPr>
          <a:lstStyle/>
          <a:p>
            <a:r>
              <a:rPr lang="en-US" sz="1200" dirty="0"/>
              <a:t>http://lcweb2.loc.gov/</a:t>
            </a:r>
            <a:r>
              <a:rPr lang="en-US" sz="1200" dirty="0" err="1"/>
              <a:t>diglib</a:t>
            </a:r>
            <a:r>
              <a:rPr lang="en-US" sz="1200" dirty="0"/>
              <a:t>/</a:t>
            </a:r>
            <a:r>
              <a:rPr lang="en-US" sz="1200" dirty="0" err="1"/>
              <a:t>vhp</a:t>
            </a:r>
            <a:r>
              <a:rPr lang="en-US" sz="1200" dirty="0"/>
              <a:t>/story/loc.natlib.afc2001001.37554/</a:t>
            </a:r>
          </a:p>
        </p:txBody>
      </p:sp>
    </p:spTree>
    <p:extLst>
      <p:ext uri="{BB962C8B-B14F-4D97-AF65-F5344CB8AC3E}">
        <p14:creationId xmlns:p14="http://schemas.microsoft.com/office/powerpoint/2010/main" val="3205667864"/>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Korean War</a:t>
            </a:r>
            <a:endParaRPr lang="en-US" dirty="0"/>
          </a:p>
        </p:txBody>
      </p:sp>
      <p:pic>
        <p:nvPicPr>
          <p:cNvPr id="4" name="Content Placeholder 3" descr="major norman adams.jpg"/>
          <p:cNvPicPr>
            <a:picLocks noGrp="1" noChangeAspect="1"/>
          </p:cNvPicPr>
          <p:nvPr>
            <p:ph idx="1"/>
          </p:nvPr>
        </p:nvPicPr>
        <p:blipFill>
          <a:blip r:embed="rId2">
            <a:extLst>
              <a:ext uri="{28A0092B-C50C-407E-A947-70E740481C1C}">
                <a14:useLocalDpi xmlns:a14="http://schemas.microsoft.com/office/drawing/2010/main" val="0"/>
              </a:ext>
            </a:extLst>
          </a:blip>
          <a:srcRect l="-16176" r="-16176"/>
          <a:stretch>
            <a:fillRect/>
          </a:stretch>
        </p:blipFill>
        <p:spPr>
          <a:xfrm>
            <a:off x="-626004" y="1778000"/>
            <a:ext cx="7583488" cy="4618335"/>
          </a:xfrm>
        </p:spPr>
      </p:pic>
      <p:sp>
        <p:nvSpPr>
          <p:cNvPr id="5" name="Rectangle 4"/>
          <p:cNvSpPr/>
          <p:nvPr/>
        </p:nvSpPr>
        <p:spPr>
          <a:xfrm>
            <a:off x="1744134" y="6396335"/>
            <a:ext cx="4572000" cy="461665"/>
          </a:xfrm>
          <a:prstGeom prst="rect">
            <a:avLst/>
          </a:prstGeom>
        </p:spPr>
        <p:txBody>
          <a:bodyPr>
            <a:spAutoFit/>
          </a:bodyPr>
          <a:lstStyle/>
          <a:p>
            <a:r>
              <a:rPr lang="en-US" sz="1200" dirty="0"/>
              <a:t>http://lcweb2.loc.gov/</a:t>
            </a:r>
            <a:r>
              <a:rPr lang="en-US" sz="1200" dirty="0" err="1"/>
              <a:t>diglib</a:t>
            </a:r>
            <a:r>
              <a:rPr lang="en-US" sz="1200" dirty="0"/>
              <a:t>/</a:t>
            </a:r>
            <a:r>
              <a:rPr lang="en-US" sz="1200" dirty="0" err="1"/>
              <a:t>vhp</a:t>
            </a:r>
            <a:r>
              <a:rPr lang="en-US" sz="1200" dirty="0"/>
              <a:t>/story/loc.natlib.afc2001001.47493/</a:t>
            </a:r>
          </a:p>
        </p:txBody>
      </p:sp>
      <p:sp>
        <p:nvSpPr>
          <p:cNvPr id="6" name="TextBox 5"/>
          <p:cNvSpPr txBox="1"/>
          <p:nvPr/>
        </p:nvSpPr>
        <p:spPr>
          <a:xfrm>
            <a:off x="6316134" y="2032000"/>
            <a:ext cx="2573866" cy="3108544"/>
          </a:xfrm>
          <a:prstGeom prst="rect">
            <a:avLst/>
          </a:prstGeom>
          <a:noFill/>
        </p:spPr>
        <p:txBody>
          <a:bodyPr wrap="square" rtlCol="0">
            <a:spAutoFit/>
          </a:bodyPr>
          <a:lstStyle/>
          <a:p>
            <a:r>
              <a:rPr lang="en-US" sz="2800" dirty="0" smtClean="0">
                <a:solidFill>
                  <a:srgbClr val="000090"/>
                </a:solidFill>
              </a:rPr>
              <a:t>Major Norman Adams survived a terrible plane crash and being  a prisoner of war. </a:t>
            </a:r>
            <a:endParaRPr lang="en-US" sz="2800" dirty="0">
              <a:solidFill>
                <a:srgbClr val="000090"/>
              </a:solidFill>
            </a:endParaRPr>
          </a:p>
        </p:txBody>
      </p:sp>
    </p:spTree>
    <p:extLst>
      <p:ext uri="{BB962C8B-B14F-4D97-AF65-F5344CB8AC3E}">
        <p14:creationId xmlns:p14="http://schemas.microsoft.com/office/powerpoint/2010/main" val="716268056"/>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First Sergeant James Allen</a:t>
            </a:r>
            <a:endParaRPr lang="en-US" sz="4000" dirty="0"/>
          </a:p>
        </p:txBody>
      </p:sp>
      <p:pic>
        <p:nvPicPr>
          <p:cNvPr id="4" name="Content Placeholder 3" descr="james allen.jpg"/>
          <p:cNvPicPr>
            <a:picLocks noGrp="1" noChangeAspect="1"/>
          </p:cNvPicPr>
          <p:nvPr>
            <p:ph idx="1"/>
          </p:nvPr>
        </p:nvPicPr>
        <p:blipFill>
          <a:blip r:embed="rId2">
            <a:extLst>
              <a:ext uri="{28A0092B-C50C-407E-A947-70E740481C1C}">
                <a14:useLocalDpi xmlns:a14="http://schemas.microsoft.com/office/drawing/2010/main" val="0"/>
              </a:ext>
            </a:extLst>
          </a:blip>
          <a:srcRect l="-16176" r="-16176"/>
          <a:stretch>
            <a:fillRect/>
          </a:stretch>
        </p:blipFill>
        <p:spPr/>
      </p:pic>
    </p:spTree>
    <p:extLst>
      <p:ext uri="{BB962C8B-B14F-4D97-AF65-F5344CB8AC3E}">
        <p14:creationId xmlns:p14="http://schemas.microsoft.com/office/powerpoint/2010/main" val="3957096178"/>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Vietnam War</a:t>
            </a:r>
            <a:endParaRPr lang="en-US" dirty="0"/>
          </a:p>
        </p:txBody>
      </p:sp>
      <p:sp>
        <p:nvSpPr>
          <p:cNvPr id="3" name="Content Placeholder 2"/>
          <p:cNvSpPr>
            <a:spLocks noGrp="1"/>
          </p:cNvSpPr>
          <p:nvPr>
            <p:ph idx="1"/>
          </p:nvPr>
        </p:nvSpPr>
        <p:spPr/>
        <p:txBody>
          <a:bodyPr>
            <a:normAutofit/>
          </a:bodyPr>
          <a:lstStyle/>
          <a:p>
            <a:r>
              <a:rPr lang="en-US" sz="5400" dirty="0" smtClean="0"/>
              <a:t>1961-1975</a:t>
            </a:r>
            <a:endParaRPr lang="en-US" sz="5400" dirty="0"/>
          </a:p>
        </p:txBody>
      </p:sp>
    </p:spTree>
    <p:extLst>
      <p:ext uri="{BB962C8B-B14F-4D97-AF65-F5344CB8AC3E}">
        <p14:creationId xmlns:p14="http://schemas.microsoft.com/office/powerpoint/2010/main" val="1667188829"/>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Marines in </a:t>
            </a:r>
            <a:r>
              <a:rPr lang="en-US" dirty="0" err="1" smtClean="0"/>
              <a:t>vietnam</a:t>
            </a:r>
            <a:endParaRPr lang="en-US" dirty="0"/>
          </a:p>
        </p:txBody>
      </p:sp>
      <p:pic>
        <p:nvPicPr>
          <p:cNvPr id="4" name="Content Placeholder 3" descr="marines-arrive-at-da-nang-vietnam.jpg"/>
          <p:cNvPicPr>
            <a:picLocks noGrp="1" noChangeAspect="1"/>
          </p:cNvPicPr>
          <p:nvPr>
            <p:ph idx="1"/>
          </p:nvPr>
        </p:nvPicPr>
        <p:blipFill>
          <a:blip r:embed="rId2">
            <a:extLst>
              <a:ext uri="{28A0092B-C50C-407E-A947-70E740481C1C}">
                <a14:useLocalDpi xmlns:a14="http://schemas.microsoft.com/office/drawing/2010/main" val="0"/>
              </a:ext>
            </a:extLst>
          </a:blip>
          <a:srcRect l="-10087" r="-10087"/>
          <a:stretch>
            <a:fillRect/>
          </a:stretch>
        </p:blipFill>
        <p:spPr>
          <a:xfrm>
            <a:off x="779463" y="1490133"/>
            <a:ext cx="7583488" cy="4297363"/>
          </a:xfrm>
        </p:spPr>
      </p:pic>
      <p:sp>
        <p:nvSpPr>
          <p:cNvPr id="5" name="Rectangle 4"/>
          <p:cNvSpPr/>
          <p:nvPr/>
        </p:nvSpPr>
        <p:spPr>
          <a:xfrm>
            <a:off x="1473200" y="5802997"/>
            <a:ext cx="4572000" cy="646331"/>
          </a:xfrm>
          <a:prstGeom prst="rect">
            <a:avLst/>
          </a:prstGeom>
        </p:spPr>
        <p:txBody>
          <a:bodyPr>
            <a:spAutoFit/>
          </a:bodyPr>
          <a:lstStyle/>
          <a:p>
            <a:r>
              <a:rPr lang="en-US" sz="1200" dirty="0"/>
              <a:t>Vietnam War. (2011). </a:t>
            </a:r>
            <a:r>
              <a:rPr lang="en-US" sz="1200" i="1" dirty="0"/>
              <a:t>The History Channel website</a:t>
            </a:r>
            <a:r>
              <a:rPr lang="en-US" sz="1200" dirty="0"/>
              <a:t>. Retrieved 9:31, November 7, 2011, from http://</a:t>
            </a:r>
            <a:r>
              <a:rPr lang="en-US" sz="1200" dirty="0" err="1"/>
              <a:t>www.history.com</a:t>
            </a:r>
            <a:r>
              <a:rPr lang="en-US" sz="1200" dirty="0"/>
              <a:t>/photos/</a:t>
            </a:r>
            <a:r>
              <a:rPr lang="en-US" sz="1200" dirty="0" err="1"/>
              <a:t>vietnam</a:t>
            </a:r>
            <a:r>
              <a:rPr lang="en-US" sz="1200" dirty="0"/>
              <a:t>-war.</a:t>
            </a:r>
            <a:endParaRPr lang="en-US" sz="1200" dirty="0"/>
          </a:p>
        </p:txBody>
      </p:sp>
    </p:spTree>
    <p:extLst>
      <p:ext uri="{BB962C8B-B14F-4D97-AF65-F5344CB8AC3E}">
        <p14:creationId xmlns:p14="http://schemas.microsoft.com/office/powerpoint/2010/main" val="725488619"/>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Vietnam</a:t>
            </a:r>
            <a:endParaRPr lang="en-US" dirty="0"/>
          </a:p>
        </p:txBody>
      </p:sp>
      <p:pic>
        <p:nvPicPr>
          <p:cNvPr id="4" name="Content Placeholder 3" descr="american-gunners-helicopters-vietnam.jpg"/>
          <p:cNvPicPr>
            <a:picLocks noGrp="1" noChangeAspect="1"/>
          </p:cNvPicPr>
          <p:nvPr>
            <p:ph idx="1"/>
          </p:nvPr>
        </p:nvPicPr>
        <p:blipFill>
          <a:blip r:embed="rId2">
            <a:extLst>
              <a:ext uri="{28A0092B-C50C-407E-A947-70E740481C1C}">
                <a14:useLocalDpi xmlns:a14="http://schemas.microsoft.com/office/drawing/2010/main" val="0"/>
              </a:ext>
            </a:extLst>
          </a:blip>
          <a:srcRect t="8393" b="8393"/>
          <a:stretch>
            <a:fillRect/>
          </a:stretch>
        </p:blipFill>
        <p:spPr>
          <a:xfrm>
            <a:off x="779463" y="1540934"/>
            <a:ext cx="7583488" cy="4297363"/>
          </a:xfrm>
        </p:spPr>
      </p:pic>
      <p:sp>
        <p:nvSpPr>
          <p:cNvPr id="5" name="Rectangle 4"/>
          <p:cNvSpPr/>
          <p:nvPr/>
        </p:nvSpPr>
        <p:spPr>
          <a:xfrm>
            <a:off x="779463" y="5838297"/>
            <a:ext cx="4572000" cy="646331"/>
          </a:xfrm>
          <a:prstGeom prst="rect">
            <a:avLst/>
          </a:prstGeom>
        </p:spPr>
        <p:txBody>
          <a:bodyPr>
            <a:spAutoFit/>
          </a:bodyPr>
          <a:lstStyle/>
          <a:p>
            <a:r>
              <a:rPr lang="en-US" sz="1200" dirty="0"/>
              <a:t>Vietnam War. (2011). </a:t>
            </a:r>
            <a:r>
              <a:rPr lang="en-US" sz="1200" i="1" dirty="0"/>
              <a:t>The History Channel website</a:t>
            </a:r>
            <a:r>
              <a:rPr lang="en-US" sz="1200" dirty="0"/>
              <a:t>. Retrieved 9:31, November 7, 2011, from http://</a:t>
            </a:r>
            <a:r>
              <a:rPr lang="en-US" sz="1200" dirty="0" err="1"/>
              <a:t>www.history.com</a:t>
            </a:r>
            <a:r>
              <a:rPr lang="en-US" sz="1200" dirty="0"/>
              <a:t>/photos/</a:t>
            </a:r>
            <a:r>
              <a:rPr lang="en-US" sz="1200" dirty="0" err="1"/>
              <a:t>vietnam</a:t>
            </a:r>
            <a:r>
              <a:rPr lang="en-US" sz="1200" dirty="0"/>
              <a:t>-war.</a:t>
            </a:r>
            <a:endParaRPr lang="en-US" sz="1200" dirty="0"/>
          </a:p>
        </p:txBody>
      </p:sp>
    </p:spTree>
    <p:extLst>
      <p:ext uri="{BB962C8B-B14F-4D97-AF65-F5344CB8AC3E}">
        <p14:creationId xmlns:p14="http://schemas.microsoft.com/office/powerpoint/2010/main" val="237701249"/>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Vietnam</a:t>
            </a:r>
            <a:endParaRPr lang="en-US" dirty="0"/>
          </a:p>
        </p:txBody>
      </p:sp>
      <p:pic>
        <p:nvPicPr>
          <p:cNvPr id="4" name="Content Placeholder 3" descr="firing-rockets-at-viet-cong-position.jpg"/>
          <p:cNvPicPr>
            <a:picLocks noGrp="1" noChangeAspect="1"/>
          </p:cNvPicPr>
          <p:nvPr>
            <p:ph idx="1"/>
          </p:nvPr>
        </p:nvPicPr>
        <p:blipFill>
          <a:blip r:embed="rId2">
            <a:extLst>
              <a:ext uri="{28A0092B-C50C-407E-A947-70E740481C1C}">
                <a14:useLocalDpi xmlns:a14="http://schemas.microsoft.com/office/drawing/2010/main" val="0"/>
              </a:ext>
            </a:extLst>
          </a:blip>
          <a:srcRect l="-10087" r="-10087"/>
          <a:stretch>
            <a:fillRect/>
          </a:stretch>
        </p:blipFill>
        <p:spPr/>
      </p:pic>
      <p:sp>
        <p:nvSpPr>
          <p:cNvPr id="5" name="Rectangle 4"/>
          <p:cNvSpPr/>
          <p:nvPr/>
        </p:nvSpPr>
        <p:spPr>
          <a:xfrm>
            <a:off x="1354667" y="6126163"/>
            <a:ext cx="5740400" cy="461665"/>
          </a:xfrm>
          <a:prstGeom prst="rect">
            <a:avLst/>
          </a:prstGeom>
        </p:spPr>
        <p:txBody>
          <a:bodyPr wrap="square">
            <a:spAutoFit/>
          </a:bodyPr>
          <a:lstStyle/>
          <a:p>
            <a:r>
              <a:rPr lang="en-US" sz="1200" dirty="0"/>
              <a:t>Vietnam War. (2011). </a:t>
            </a:r>
            <a:r>
              <a:rPr lang="en-US" sz="1200" i="1" dirty="0"/>
              <a:t>The History Channel website</a:t>
            </a:r>
            <a:r>
              <a:rPr lang="en-US" sz="1200" dirty="0"/>
              <a:t>. Retrieved 9:31, November 7, 2011, from http://</a:t>
            </a:r>
            <a:r>
              <a:rPr lang="en-US" sz="1200" dirty="0" err="1"/>
              <a:t>www.history.com</a:t>
            </a:r>
            <a:r>
              <a:rPr lang="en-US" sz="1200" dirty="0"/>
              <a:t>/photos/</a:t>
            </a:r>
            <a:r>
              <a:rPr lang="en-US" sz="1200" dirty="0" err="1"/>
              <a:t>vietnam</a:t>
            </a:r>
            <a:r>
              <a:rPr lang="en-US" sz="1200" dirty="0"/>
              <a:t>-war.</a:t>
            </a:r>
            <a:endParaRPr lang="en-US" sz="1200" dirty="0"/>
          </a:p>
        </p:txBody>
      </p:sp>
    </p:spTree>
    <p:extLst>
      <p:ext uri="{BB962C8B-B14F-4D97-AF65-F5344CB8AC3E}">
        <p14:creationId xmlns:p14="http://schemas.microsoft.com/office/powerpoint/2010/main" val="2178312323"/>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Lives of sacrifice</a:t>
            </a:r>
            <a:endParaRPr lang="en-US" dirty="0"/>
          </a:p>
        </p:txBody>
      </p:sp>
      <p:pic>
        <p:nvPicPr>
          <p:cNvPr id="4" name="Content Placeholder 3" descr="american-soldier-on-break-vietnam.jpg"/>
          <p:cNvPicPr>
            <a:picLocks noGrp="1" noChangeAspect="1"/>
          </p:cNvPicPr>
          <p:nvPr>
            <p:ph idx="1"/>
          </p:nvPr>
        </p:nvPicPr>
        <p:blipFill>
          <a:blip r:embed="rId2">
            <a:extLst>
              <a:ext uri="{28A0092B-C50C-407E-A947-70E740481C1C}">
                <a14:useLocalDpi xmlns:a14="http://schemas.microsoft.com/office/drawing/2010/main" val="0"/>
              </a:ext>
            </a:extLst>
          </a:blip>
          <a:srcRect l="-10087" r="-10087"/>
          <a:stretch>
            <a:fillRect/>
          </a:stretch>
        </p:blipFill>
        <p:spPr>
          <a:xfrm>
            <a:off x="779463" y="1524000"/>
            <a:ext cx="7583488" cy="4297363"/>
          </a:xfrm>
        </p:spPr>
      </p:pic>
      <p:sp>
        <p:nvSpPr>
          <p:cNvPr id="5" name="Rectangle 4"/>
          <p:cNvSpPr/>
          <p:nvPr/>
        </p:nvSpPr>
        <p:spPr>
          <a:xfrm>
            <a:off x="1405467" y="5821363"/>
            <a:ext cx="4572000" cy="646331"/>
          </a:xfrm>
          <a:prstGeom prst="rect">
            <a:avLst/>
          </a:prstGeom>
        </p:spPr>
        <p:txBody>
          <a:bodyPr>
            <a:spAutoFit/>
          </a:bodyPr>
          <a:lstStyle/>
          <a:p>
            <a:r>
              <a:rPr lang="en-US" sz="1200" dirty="0"/>
              <a:t>Vietnam War. (2011). </a:t>
            </a:r>
            <a:r>
              <a:rPr lang="en-US" sz="1200" i="1" dirty="0"/>
              <a:t>The History Channel website</a:t>
            </a:r>
            <a:r>
              <a:rPr lang="en-US" sz="1200" dirty="0"/>
              <a:t>. Retrieved 9:31, November 7, 2011, from http://</a:t>
            </a:r>
            <a:r>
              <a:rPr lang="en-US" sz="1200" dirty="0" err="1"/>
              <a:t>www.history.com</a:t>
            </a:r>
            <a:r>
              <a:rPr lang="en-US" sz="1200" dirty="0"/>
              <a:t>/photos/</a:t>
            </a:r>
            <a:r>
              <a:rPr lang="en-US" sz="1200" dirty="0" err="1"/>
              <a:t>vietnam</a:t>
            </a:r>
            <a:r>
              <a:rPr lang="en-US" sz="1200" dirty="0"/>
              <a:t>-war.</a:t>
            </a:r>
            <a:endParaRPr lang="en-US" sz="1200" dirty="0"/>
          </a:p>
        </p:txBody>
      </p:sp>
    </p:spTree>
    <p:extLst>
      <p:ext uri="{BB962C8B-B14F-4D97-AF65-F5344CB8AC3E}">
        <p14:creationId xmlns:p14="http://schemas.microsoft.com/office/powerpoint/2010/main" val="3784051810"/>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Paratroopers</a:t>
            </a:r>
            <a:endParaRPr lang="en-US" dirty="0"/>
          </a:p>
        </p:txBody>
      </p:sp>
      <p:pic>
        <p:nvPicPr>
          <p:cNvPr id="4" name="Content Placeholder 3" descr="american-troops-parachuting-in-saigon.jpg"/>
          <p:cNvPicPr>
            <a:picLocks noGrp="1" noChangeAspect="1"/>
          </p:cNvPicPr>
          <p:nvPr>
            <p:ph idx="1"/>
          </p:nvPr>
        </p:nvPicPr>
        <p:blipFill>
          <a:blip r:embed="rId2">
            <a:extLst>
              <a:ext uri="{28A0092B-C50C-407E-A947-70E740481C1C}">
                <a14:useLocalDpi xmlns:a14="http://schemas.microsoft.com/office/drawing/2010/main" val="0"/>
              </a:ext>
            </a:extLst>
          </a:blip>
          <a:srcRect l="-10087" r="-10087"/>
          <a:stretch>
            <a:fillRect/>
          </a:stretch>
        </p:blipFill>
        <p:spPr>
          <a:xfrm>
            <a:off x="779463" y="1524000"/>
            <a:ext cx="7583488" cy="4297363"/>
          </a:xfrm>
        </p:spPr>
      </p:pic>
      <p:sp>
        <p:nvSpPr>
          <p:cNvPr id="5" name="Rectangle 4"/>
          <p:cNvSpPr/>
          <p:nvPr/>
        </p:nvSpPr>
        <p:spPr>
          <a:xfrm>
            <a:off x="1422400" y="5821363"/>
            <a:ext cx="4572000" cy="646331"/>
          </a:xfrm>
          <a:prstGeom prst="rect">
            <a:avLst/>
          </a:prstGeom>
        </p:spPr>
        <p:txBody>
          <a:bodyPr>
            <a:spAutoFit/>
          </a:bodyPr>
          <a:lstStyle/>
          <a:p>
            <a:r>
              <a:rPr lang="en-US" sz="1200" dirty="0"/>
              <a:t>Vietnam War. (2011). </a:t>
            </a:r>
            <a:r>
              <a:rPr lang="en-US" sz="1200" i="1" dirty="0"/>
              <a:t>The History Channel website</a:t>
            </a:r>
            <a:r>
              <a:rPr lang="en-US" sz="1200" dirty="0"/>
              <a:t>. Retrieved 9:31, November 7, 2011, from http://</a:t>
            </a:r>
            <a:r>
              <a:rPr lang="en-US" sz="1200" dirty="0" err="1"/>
              <a:t>www.history.com</a:t>
            </a:r>
            <a:r>
              <a:rPr lang="en-US" sz="1200" dirty="0"/>
              <a:t>/photos/</a:t>
            </a:r>
            <a:r>
              <a:rPr lang="en-US" sz="1200" dirty="0" err="1"/>
              <a:t>vietnam</a:t>
            </a:r>
            <a:r>
              <a:rPr lang="en-US" sz="1200" dirty="0"/>
              <a:t>-war.</a:t>
            </a:r>
            <a:endParaRPr lang="en-US" sz="1200" dirty="0"/>
          </a:p>
        </p:txBody>
      </p:sp>
    </p:spTree>
    <p:extLst>
      <p:ext uri="{BB962C8B-B14F-4D97-AF65-F5344CB8AC3E}">
        <p14:creationId xmlns:p14="http://schemas.microsoft.com/office/powerpoint/2010/main" val="2696992047"/>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Persian Gulf War</a:t>
            </a:r>
            <a:endParaRPr lang="en-US" dirty="0"/>
          </a:p>
        </p:txBody>
      </p:sp>
      <p:sp>
        <p:nvSpPr>
          <p:cNvPr id="3" name="Content Placeholder 2"/>
          <p:cNvSpPr>
            <a:spLocks noGrp="1"/>
          </p:cNvSpPr>
          <p:nvPr>
            <p:ph idx="1"/>
          </p:nvPr>
        </p:nvSpPr>
        <p:spPr/>
        <p:txBody>
          <a:bodyPr>
            <a:normAutofit/>
          </a:bodyPr>
          <a:lstStyle/>
          <a:p>
            <a:r>
              <a:rPr lang="en-US" sz="5400" dirty="0" smtClean="0"/>
              <a:t>1991</a:t>
            </a:r>
            <a:endParaRPr lang="en-US" sz="5400" dirty="0"/>
          </a:p>
        </p:txBody>
      </p:sp>
    </p:spTree>
    <p:extLst>
      <p:ext uri="{BB962C8B-B14F-4D97-AF65-F5344CB8AC3E}">
        <p14:creationId xmlns:p14="http://schemas.microsoft.com/office/powerpoint/2010/main" val="2787532288"/>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Persian Gulf War</a:t>
            </a:r>
            <a:endParaRPr lang="en-US" dirty="0"/>
          </a:p>
        </p:txBody>
      </p:sp>
      <p:pic>
        <p:nvPicPr>
          <p:cNvPr id="4" name="Content Placeholder 3" descr="Cookie Avvampato.jpg"/>
          <p:cNvPicPr>
            <a:picLocks noGrp="1" noChangeAspect="1"/>
          </p:cNvPicPr>
          <p:nvPr>
            <p:ph idx="1"/>
          </p:nvPr>
        </p:nvPicPr>
        <p:blipFill>
          <a:blip r:embed="rId2">
            <a:extLst>
              <a:ext uri="{28A0092B-C50C-407E-A947-70E740481C1C}">
                <a14:useLocalDpi xmlns:a14="http://schemas.microsoft.com/office/drawing/2010/main" val="0"/>
              </a:ext>
            </a:extLst>
          </a:blip>
          <a:srcRect l="-16176" r="-16176"/>
          <a:stretch>
            <a:fillRect/>
          </a:stretch>
        </p:blipFill>
        <p:spPr/>
      </p:pic>
      <p:sp>
        <p:nvSpPr>
          <p:cNvPr id="5" name="TextBox 4"/>
          <p:cNvSpPr txBox="1"/>
          <p:nvPr/>
        </p:nvSpPr>
        <p:spPr>
          <a:xfrm>
            <a:off x="6062132" y="2252133"/>
            <a:ext cx="2777067" cy="2308324"/>
          </a:xfrm>
          <a:prstGeom prst="rect">
            <a:avLst/>
          </a:prstGeom>
          <a:noFill/>
        </p:spPr>
        <p:txBody>
          <a:bodyPr wrap="square" rtlCol="0">
            <a:spAutoFit/>
          </a:bodyPr>
          <a:lstStyle/>
          <a:p>
            <a:r>
              <a:rPr lang="en-US" sz="3600" dirty="0" smtClean="0">
                <a:solidFill>
                  <a:srgbClr val="000090"/>
                </a:solidFill>
              </a:rPr>
              <a:t>944</a:t>
            </a:r>
            <a:r>
              <a:rPr lang="en-US" sz="3600" baseline="30000" dirty="0" smtClean="0">
                <a:solidFill>
                  <a:srgbClr val="000090"/>
                </a:solidFill>
              </a:rPr>
              <a:t>th</a:t>
            </a:r>
            <a:r>
              <a:rPr lang="en-US" sz="3600" dirty="0" smtClean="0">
                <a:solidFill>
                  <a:srgbClr val="000090"/>
                </a:solidFill>
              </a:rPr>
              <a:t> Aeromedical Staging Squadron</a:t>
            </a:r>
            <a:endParaRPr lang="en-US" sz="3600" dirty="0">
              <a:solidFill>
                <a:srgbClr val="000090"/>
              </a:solidFill>
            </a:endParaRPr>
          </a:p>
        </p:txBody>
      </p:sp>
      <p:sp>
        <p:nvSpPr>
          <p:cNvPr id="6" name="Rectangle 5"/>
          <p:cNvSpPr/>
          <p:nvPr/>
        </p:nvSpPr>
        <p:spPr>
          <a:xfrm>
            <a:off x="1693334" y="6111760"/>
            <a:ext cx="4572000" cy="461665"/>
          </a:xfrm>
          <a:prstGeom prst="rect">
            <a:avLst/>
          </a:prstGeom>
        </p:spPr>
        <p:txBody>
          <a:bodyPr>
            <a:spAutoFit/>
          </a:bodyPr>
          <a:lstStyle/>
          <a:p>
            <a:r>
              <a:rPr lang="en-US" sz="1200" dirty="0"/>
              <a:t>http://lcweb2.loc.gov/</a:t>
            </a:r>
            <a:r>
              <a:rPr lang="en-US" sz="1200" dirty="0" err="1"/>
              <a:t>diglib</a:t>
            </a:r>
            <a:r>
              <a:rPr lang="en-US" sz="1200" dirty="0"/>
              <a:t>/</a:t>
            </a:r>
            <a:r>
              <a:rPr lang="en-US" sz="1200" dirty="0" err="1"/>
              <a:t>vhp</a:t>
            </a:r>
            <a:r>
              <a:rPr lang="en-US" sz="1200" dirty="0"/>
              <a:t>/story/loc.natlib.afc2001001.33416/</a:t>
            </a:r>
          </a:p>
        </p:txBody>
      </p:sp>
    </p:spTree>
    <p:extLst>
      <p:ext uri="{BB962C8B-B14F-4D97-AF65-F5344CB8AC3E}">
        <p14:creationId xmlns:p14="http://schemas.microsoft.com/office/powerpoint/2010/main" val="3759471943"/>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World War I Staff Sergeant Edward </a:t>
            </a:r>
            <a:r>
              <a:rPr lang="en-US" sz="4000" dirty="0" err="1" smtClean="0"/>
              <a:t>Bayon</a:t>
            </a:r>
            <a:endParaRPr lang="en-US" sz="4000" dirty="0"/>
          </a:p>
        </p:txBody>
      </p:sp>
      <p:pic>
        <p:nvPicPr>
          <p:cNvPr id="4" name="Content Placeholder 3" descr="staff sergeant edward bayon.jpg"/>
          <p:cNvPicPr>
            <a:picLocks noGrp="1" noChangeAspect="1"/>
          </p:cNvPicPr>
          <p:nvPr>
            <p:ph idx="1"/>
          </p:nvPr>
        </p:nvPicPr>
        <p:blipFill>
          <a:blip r:embed="rId2">
            <a:extLst>
              <a:ext uri="{28A0092B-C50C-407E-A947-70E740481C1C}">
                <a14:useLocalDpi xmlns:a14="http://schemas.microsoft.com/office/drawing/2010/main" val="0"/>
              </a:ext>
            </a:extLst>
          </a:blip>
          <a:srcRect l="-16176" r="-16176"/>
          <a:stretch>
            <a:fillRect/>
          </a:stretch>
        </p:blipFill>
        <p:spPr/>
      </p:pic>
    </p:spTree>
    <p:extLst>
      <p:ext uri="{BB962C8B-B14F-4D97-AF65-F5344CB8AC3E}">
        <p14:creationId xmlns:p14="http://schemas.microsoft.com/office/powerpoint/2010/main" val="2561253096"/>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Afghanistan and Iraq Wars</a:t>
            </a:r>
            <a:endParaRPr lang="en-US" dirty="0"/>
          </a:p>
        </p:txBody>
      </p:sp>
      <p:sp>
        <p:nvSpPr>
          <p:cNvPr id="3" name="Content Placeholder 2"/>
          <p:cNvSpPr>
            <a:spLocks noGrp="1"/>
          </p:cNvSpPr>
          <p:nvPr>
            <p:ph idx="1"/>
          </p:nvPr>
        </p:nvSpPr>
        <p:spPr/>
        <p:txBody>
          <a:bodyPr>
            <a:normAutofit/>
          </a:bodyPr>
          <a:lstStyle/>
          <a:p>
            <a:r>
              <a:rPr lang="en-US" sz="5400" dirty="0" smtClean="0"/>
              <a:t>2001-present</a:t>
            </a:r>
            <a:endParaRPr lang="en-US" sz="5400" dirty="0"/>
          </a:p>
        </p:txBody>
      </p:sp>
    </p:spTree>
    <p:extLst>
      <p:ext uri="{BB962C8B-B14F-4D97-AF65-F5344CB8AC3E}">
        <p14:creationId xmlns:p14="http://schemas.microsoft.com/office/powerpoint/2010/main" val="2846066572"/>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in the desert</a:t>
            </a:r>
            <a:endParaRPr lang="en-US" dirty="0"/>
          </a:p>
        </p:txBody>
      </p:sp>
      <p:pic>
        <p:nvPicPr>
          <p:cNvPr id="4" name="Content Placeholder 3" descr="living quarters of a marine.jpg"/>
          <p:cNvPicPr>
            <a:picLocks noGrp="1" noChangeAspect="1"/>
          </p:cNvPicPr>
          <p:nvPr>
            <p:ph idx="1"/>
          </p:nvPr>
        </p:nvPicPr>
        <p:blipFill>
          <a:blip r:embed="rId2">
            <a:extLst>
              <a:ext uri="{28A0092B-C50C-407E-A947-70E740481C1C}">
                <a14:useLocalDpi xmlns:a14="http://schemas.microsoft.com/office/drawing/2010/main" val="0"/>
              </a:ext>
            </a:extLst>
          </a:blip>
          <a:srcRect l="-16176" r="-16176"/>
          <a:stretch>
            <a:fillRect/>
          </a:stretch>
        </p:blipFill>
        <p:spPr/>
      </p:pic>
      <p:sp>
        <p:nvSpPr>
          <p:cNvPr id="6" name="Rectangle 5"/>
          <p:cNvSpPr/>
          <p:nvPr/>
        </p:nvSpPr>
        <p:spPr>
          <a:xfrm>
            <a:off x="1659467" y="6126163"/>
            <a:ext cx="4572000" cy="461665"/>
          </a:xfrm>
          <a:prstGeom prst="rect">
            <a:avLst/>
          </a:prstGeom>
        </p:spPr>
        <p:txBody>
          <a:bodyPr>
            <a:spAutoFit/>
          </a:bodyPr>
          <a:lstStyle/>
          <a:p>
            <a:r>
              <a:rPr lang="en-US" sz="1200" dirty="0"/>
              <a:t>http://lcweb2.loc.gov/</a:t>
            </a:r>
            <a:r>
              <a:rPr lang="en-US" sz="1200" dirty="0" err="1"/>
              <a:t>diglib</a:t>
            </a:r>
            <a:r>
              <a:rPr lang="en-US" sz="1200" dirty="0"/>
              <a:t>/</a:t>
            </a:r>
            <a:r>
              <a:rPr lang="en-US" sz="1200" dirty="0" err="1"/>
              <a:t>vhp</a:t>
            </a:r>
            <a:r>
              <a:rPr lang="en-US" sz="1200" dirty="0"/>
              <a:t>/story/loc.natlib.afc2001001.34147/album</a:t>
            </a:r>
          </a:p>
        </p:txBody>
      </p:sp>
    </p:spTree>
    <p:extLst>
      <p:ext uri="{BB962C8B-B14F-4D97-AF65-F5344CB8AC3E}">
        <p14:creationId xmlns:p14="http://schemas.microsoft.com/office/powerpoint/2010/main" val="1393763714"/>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Military convoy</a:t>
            </a:r>
            <a:endParaRPr lang="en-US" dirty="0"/>
          </a:p>
        </p:txBody>
      </p:sp>
      <p:pic>
        <p:nvPicPr>
          <p:cNvPr id="4" name="Content Placeholder 3" descr="convoy in iraq.jpg"/>
          <p:cNvPicPr>
            <a:picLocks noGrp="1" noChangeAspect="1"/>
          </p:cNvPicPr>
          <p:nvPr>
            <p:ph idx="1"/>
          </p:nvPr>
        </p:nvPicPr>
        <p:blipFill>
          <a:blip r:embed="rId2">
            <a:extLst>
              <a:ext uri="{28A0092B-C50C-407E-A947-70E740481C1C}">
                <a14:useLocalDpi xmlns:a14="http://schemas.microsoft.com/office/drawing/2010/main" val="0"/>
              </a:ext>
            </a:extLst>
          </a:blip>
          <a:srcRect l="-16176" r="-16176"/>
          <a:stretch>
            <a:fillRect/>
          </a:stretch>
        </p:blipFill>
        <p:spPr>
          <a:xfrm>
            <a:off x="779463" y="1822606"/>
            <a:ext cx="7583488" cy="4297363"/>
          </a:xfrm>
        </p:spPr>
      </p:pic>
      <p:sp>
        <p:nvSpPr>
          <p:cNvPr id="5" name="Rectangle 4"/>
          <p:cNvSpPr/>
          <p:nvPr/>
        </p:nvSpPr>
        <p:spPr>
          <a:xfrm>
            <a:off x="1693334" y="6119969"/>
            <a:ext cx="4572000" cy="461665"/>
          </a:xfrm>
          <a:prstGeom prst="rect">
            <a:avLst/>
          </a:prstGeom>
        </p:spPr>
        <p:txBody>
          <a:bodyPr>
            <a:spAutoFit/>
          </a:bodyPr>
          <a:lstStyle/>
          <a:p>
            <a:r>
              <a:rPr lang="en-US" sz="1200" dirty="0"/>
              <a:t>http://lcweb2.loc.gov/</a:t>
            </a:r>
            <a:r>
              <a:rPr lang="en-US" sz="1200" dirty="0" err="1"/>
              <a:t>diglib</a:t>
            </a:r>
            <a:r>
              <a:rPr lang="en-US" sz="1200" dirty="0"/>
              <a:t>/</a:t>
            </a:r>
            <a:r>
              <a:rPr lang="en-US" sz="1200" dirty="0" err="1"/>
              <a:t>vhp</a:t>
            </a:r>
            <a:r>
              <a:rPr lang="en-US" sz="1200" dirty="0"/>
              <a:t>/story/loc.natlib.afc2001001.34147/album</a:t>
            </a:r>
          </a:p>
        </p:txBody>
      </p:sp>
    </p:spTree>
    <p:extLst>
      <p:ext uri="{BB962C8B-B14F-4D97-AF65-F5344CB8AC3E}">
        <p14:creationId xmlns:p14="http://schemas.microsoft.com/office/powerpoint/2010/main" val="2944092311"/>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iraq</a:t>
            </a:r>
            <a:endParaRPr lang="en-US" dirty="0"/>
          </a:p>
        </p:txBody>
      </p:sp>
      <p:pic>
        <p:nvPicPr>
          <p:cNvPr id="4" name="Content Placeholder 3" descr="iraq.jpg"/>
          <p:cNvPicPr>
            <a:picLocks noGrp="1" noChangeAspect="1"/>
          </p:cNvPicPr>
          <p:nvPr>
            <p:ph idx="1"/>
          </p:nvPr>
        </p:nvPicPr>
        <p:blipFill>
          <a:blip r:embed="rId2">
            <a:extLst>
              <a:ext uri="{28A0092B-C50C-407E-A947-70E740481C1C}">
                <a14:useLocalDpi xmlns:a14="http://schemas.microsoft.com/office/drawing/2010/main" val="0"/>
              </a:ext>
            </a:extLst>
          </a:blip>
          <a:srcRect t="12222" b="12222"/>
          <a:stretch>
            <a:fillRect/>
          </a:stretch>
        </p:blipFill>
        <p:spPr/>
      </p:pic>
      <p:sp>
        <p:nvSpPr>
          <p:cNvPr id="5" name="Rectangle 4"/>
          <p:cNvSpPr/>
          <p:nvPr/>
        </p:nvSpPr>
        <p:spPr>
          <a:xfrm>
            <a:off x="1100667" y="6126163"/>
            <a:ext cx="4572000" cy="461665"/>
          </a:xfrm>
          <a:prstGeom prst="rect">
            <a:avLst/>
          </a:prstGeom>
        </p:spPr>
        <p:txBody>
          <a:bodyPr>
            <a:spAutoFit/>
          </a:bodyPr>
          <a:lstStyle/>
          <a:p>
            <a:r>
              <a:rPr lang="en-US" sz="1200" dirty="0"/>
              <a:t>http://lcweb2.loc.gov/</a:t>
            </a:r>
            <a:r>
              <a:rPr lang="en-US" sz="1200" dirty="0" err="1"/>
              <a:t>diglib</a:t>
            </a:r>
            <a:r>
              <a:rPr lang="en-US" sz="1200" dirty="0"/>
              <a:t>/</a:t>
            </a:r>
            <a:r>
              <a:rPr lang="en-US" sz="1200" dirty="0" err="1"/>
              <a:t>vhp</a:t>
            </a:r>
            <a:r>
              <a:rPr lang="en-US" sz="1200" dirty="0"/>
              <a:t>/story/loc.natlib.afc2001001.34147/album</a:t>
            </a:r>
          </a:p>
        </p:txBody>
      </p:sp>
    </p:spTree>
    <p:extLst>
      <p:ext uri="{BB962C8B-B14F-4D97-AF65-F5344CB8AC3E}">
        <p14:creationId xmlns:p14="http://schemas.microsoft.com/office/powerpoint/2010/main" val="2545172498"/>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Currently serving</a:t>
            </a:r>
            <a:endParaRPr lang="en-US" dirty="0"/>
          </a:p>
        </p:txBody>
      </p:sp>
      <p:pic>
        <p:nvPicPr>
          <p:cNvPr id="4" name="Content Placeholder 3" descr="marines.jpg"/>
          <p:cNvPicPr>
            <a:picLocks noGrp="1" noChangeAspect="1"/>
          </p:cNvPicPr>
          <p:nvPr>
            <p:ph idx="1"/>
          </p:nvPr>
        </p:nvPicPr>
        <p:blipFill>
          <a:blip r:embed="rId2">
            <a:extLst>
              <a:ext uri="{28A0092B-C50C-407E-A947-70E740481C1C}">
                <a14:useLocalDpi xmlns:a14="http://schemas.microsoft.com/office/drawing/2010/main" val="0"/>
              </a:ext>
            </a:extLst>
          </a:blip>
          <a:srcRect l="-16176" r="-16176"/>
          <a:stretch>
            <a:fillRect/>
          </a:stretch>
        </p:blipFill>
        <p:spPr/>
      </p:pic>
      <p:sp>
        <p:nvSpPr>
          <p:cNvPr id="5" name="Rectangle 4"/>
          <p:cNvSpPr/>
          <p:nvPr/>
        </p:nvSpPr>
        <p:spPr>
          <a:xfrm>
            <a:off x="1845734" y="6126163"/>
            <a:ext cx="4572000" cy="461665"/>
          </a:xfrm>
          <a:prstGeom prst="rect">
            <a:avLst/>
          </a:prstGeom>
        </p:spPr>
        <p:txBody>
          <a:bodyPr>
            <a:spAutoFit/>
          </a:bodyPr>
          <a:lstStyle/>
          <a:p>
            <a:r>
              <a:rPr lang="en-US" sz="1200" dirty="0"/>
              <a:t>http://lcweb2.loc.gov/</a:t>
            </a:r>
            <a:r>
              <a:rPr lang="en-US" sz="1200" dirty="0" err="1"/>
              <a:t>diglib</a:t>
            </a:r>
            <a:r>
              <a:rPr lang="en-US" sz="1200" dirty="0"/>
              <a:t>/</a:t>
            </a:r>
            <a:r>
              <a:rPr lang="en-US" sz="1200" dirty="0" err="1"/>
              <a:t>vhp</a:t>
            </a:r>
            <a:r>
              <a:rPr lang="en-US" sz="1200" dirty="0"/>
              <a:t>/story/loc.natlib.afc2001001.34147/album</a:t>
            </a:r>
          </a:p>
        </p:txBody>
      </p:sp>
    </p:spTree>
    <p:extLst>
      <p:ext uri="{BB962C8B-B14F-4D97-AF65-F5344CB8AC3E}">
        <p14:creationId xmlns:p14="http://schemas.microsoft.com/office/powerpoint/2010/main" val="3663640334"/>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Currently serving</a:t>
            </a:r>
            <a:endParaRPr lang="en-US" dirty="0"/>
          </a:p>
        </p:txBody>
      </p:sp>
      <p:pic>
        <p:nvPicPr>
          <p:cNvPr id="4" name="Content Placeholder 3" descr="marines 2.jpg"/>
          <p:cNvPicPr>
            <a:picLocks noGrp="1" noChangeAspect="1"/>
          </p:cNvPicPr>
          <p:nvPr>
            <p:ph idx="1"/>
          </p:nvPr>
        </p:nvPicPr>
        <p:blipFill>
          <a:blip r:embed="rId2">
            <a:extLst>
              <a:ext uri="{28A0092B-C50C-407E-A947-70E740481C1C}">
                <a14:useLocalDpi xmlns:a14="http://schemas.microsoft.com/office/drawing/2010/main" val="0"/>
              </a:ext>
            </a:extLst>
          </a:blip>
          <a:srcRect t="12222" b="12222"/>
          <a:stretch>
            <a:fillRect/>
          </a:stretch>
        </p:blipFill>
        <p:spPr/>
      </p:pic>
      <p:sp>
        <p:nvSpPr>
          <p:cNvPr id="5" name="Rectangle 4"/>
          <p:cNvSpPr/>
          <p:nvPr/>
        </p:nvSpPr>
        <p:spPr>
          <a:xfrm>
            <a:off x="1845734" y="6126163"/>
            <a:ext cx="4572000" cy="461665"/>
          </a:xfrm>
          <a:prstGeom prst="rect">
            <a:avLst/>
          </a:prstGeom>
        </p:spPr>
        <p:txBody>
          <a:bodyPr>
            <a:spAutoFit/>
          </a:bodyPr>
          <a:lstStyle/>
          <a:p>
            <a:r>
              <a:rPr lang="en-US" sz="1200" dirty="0"/>
              <a:t>http://lcweb2.loc.gov/</a:t>
            </a:r>
            <a:r>
              <a:rPr lang="en-US" sz="1200" dirty="0" err="1"/>
              <a:t>diglib</a:t>
            </a:r>
            <a:r>
              <a:rPr lang="en-US" sz="1200" dirty="0"/>
              <a:t>/</a:t>
            </a:r>
            <a:r>
              <a:rPr lang="en-US" sz="1200" dirty="0" err="1"/>
              <a:t>vhp</a:t>
            </a:r>
            <a:r>
              <a:rPr lang="en-US" sz="1200" dirty="0"/>
              <a:t>/story/loc.natlib.afc2001001.34147/album</a:t>
            </a:r>
          </a:p>
        </p:txBody>
      </p:sp>
    </p:spTree>
    <p:extLst>
      <p:ext uri="{BB962C8B-B14F-4D97-AF65-F5344CB8AC3E}">
        <p14:creationId xmlns:p14="http://schemas.microsoft.com/office/powerpoint/2010/main" val="3645720736"/>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Currently serving</a:t>
            </a:r>
            <a:endParaRPr lang="en-US" dirty="0"/>
          </a:p>
        </p:txBody>
      </p:sp>
      <p:pic>
        <p:nvPicPr>
          <p:cNvPr id="4" name="Content Placeholder 3" descr="marine 3.jpg"/>
          <p:cNvPicPr>
            <a:picLocks noGrp="1" noChangeAspect="1"/>
          </p:cNvPicPr>
          <p:nvPr>
            <p:ph idx="1"/>
          </p:nvPr>
        </p:nvPicPr>
        <p:blipFill>
          <a:blip r:embed="rId2">
            <a:extLst>
              <a:ext uri="{28A0092B-C50C-407E-A947-70E740481C1C}">
                <a14:useLocalDpi xmlns:a14="http://schemas.microsoft.com/office/drawing/2010/main" val="0"/>
              </a:ext>
            </a:extLst>
          </a:blip>
          <a:srcRect l="-19622" r="-19622"/>
          <a:stretch>
            <a:fillRect/>
          </a:stretch>
        </p:blipFill>
        <p:spPr>
          <a:xfrm>
            <a:off x="1560512" y="1828800"/>
            <a:ext cx="7583488" cy="4297363"/>
          </a:xfrm>
        </p:spPr>
      </p:pic>
      <p:sp>
        <p:nvSpPr>
          <p:cNvPr id="5" name="Rectangle 4"/>
          <p:cNvSpPr/>
          <p:nvPr/>
        </p:nvSpPr>
        <p:spPr>
          <a:xfrm>
            <a:off x="1845734" y="6126163"/>
            <a:ext cx="4572000" cy="461665"/>
          </a:xfrm>
          <a:prstGeom prst="rect">
            <a:avLst/>
          </a:prstGeom>
        </p:spPr>
        <p:txBody>
          <a:bodyPr>
            <a:spAutoFit/>
          </a:bodyPr>
          <a:lstStyle/>
          <a:p>
            <a:r>
              <a:rPr lang="en-US" sz="1200" dirty="0"/>
              <a:t>http://lcweb2.loc.gov/</a:t>
            </a:r>
            <a:r>
              <a:rPr lang="en-US" sz="1200" dirty="0" err="1"/>
              <a:t>diglib</a:t>
            </a:r>
            <a:r>
              <a:rPr lang="en-US" sz="1200" dirty="0"/>
              <a:t>/</a:t>
            </a:r>
            <a:r>
              <a:rPr lang="en-US" sz="1200" dirty="0" err="1"/>
              <a:t>vhp</a:t>
            </a:r>
            <a:r>
              <a:rPr lang="en-US" sz="1200" dirty="0"/>
              <a:t>/story/loc.natlib.afc2001001.34147/album</a:t>
            </a:r>
          </a:p>
        </p:txBody>
      </p:sp>
      <p:sp>
        <p:nvSpPr>
          <p:cNvPr id="6" name="TextBox 5"/>
          <p:cNvSpPr txBox="1"/>
          <p:nvPr/>
        </p:nvSpPr>
        <p:spPr>
          <a:xfrm>
            <a:off x="169333" y="1642533"/>
            <a:ext cx="2675467" cy="1754327"/>
          </a:xfrm>
          <a:prstGeom prst="rect">
            <a:avLst/>
          </a:prstGeom>
          <a:noFill/>
        </p:spPr>
        <p:txBody>
          <a:bodyPr wrap="square" rtlCol="0">
            <a:spAutoFit/>
          </a:bodyPr>
          <a:lstStyle/>
          <a:p>
            <a:r>
              <a:rPr lang="en-US" sz="3600" dirty="0" smtClean="0">
                <a:solidFill>
                  <a:srgbClr val="000090"/>
                </a:solidFill>
              </a:rPr>
              <a:t>Captain Luis </a:t>
            </a:r>
            <a:r>
              <a:rPr lang="en-US" sz="3600" dirty="0" err="1" smtClean="0">
                <a:solidFill>
                  <a:srgbClr val="000090"/>
                </a:solidFill>
              </a:rPr>
              <a:t>Almaguer</a:t>
            </a:r>
            <a:endParaRPr lang="en-US" sz="3600" dirty="0">
              <a:solidFill>
                <a:srgbClr val="000090"/>
              </a:solidFill>
            </a:endParaRPr>
          </a:p>
        </p:txBody>
      </p:sp>
    </p:spTree>
    <p:extLst>
      <p:ext uri="{BB962C8B-B14F-4D97-AF65-F5344CB8AC3E}">
        <p14:creationId xmlns:p14="http://schemas.microsoft.com/office/powerpoint/2010/main" val="351033735"/>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dad.jpg"/>
          <p:cNvPicPr>
            <a:picLocks noGrp="1" noChangeAspect="1"/>
          </p:cNvPicPr>
          <p:nvPr>
            <p:ph idx="1"/>
          </p:nvPr>
        </p:nvPicPr>
        <p:blipFill>
          <a:blip r:embed="rId2">
            <a:extLst>
              <a:ext uri="{28A0092B-C50C-407E-A947-70E740481C1C}">
                <a14:useLocalDpi xmlns:a14="http://schemas.microsoft.com/office/drawing/2010/main" val="0"/>
              </a:ext>
            </a:extLst>
          </a:blip>
          <a:srcRect l="-60293" r="-60293"/>
          <a:stretch>
            <a:fillRect/>
          </a:stretch>
        </p:blipFill>
        <p:spPr>
          <a:xfrm>
            <a:off x="33866" y="541866"/>
            <a:ext cx="8938684" cy="5364163"/>
          </a:xfrm>
        </p:spPr>
      </p:pic>
      <p:sp>
        <p:nvSpPr>
          <p:cNvPr id="5" name="Rectangle 4"/>
          <p:cNvSpPr/>
          <p:nvPr/>
        </p:nvSpPr>
        <p:spPr>
          <a:xfrm>
            <a:off x="2743200" y="6126163"/>
            <a:ext cx="4572000" cy="461665"/>
          </a:xfrm>
          <a:prstGeom prst="rect">
            <a:avLst/>
          </a:prstGeom>
        </p:spPr>
        <p:txBody>
          <a:bodyPr>
            <a:spAutoFit/>
          </a:bodyPr>
          <a:lstStyle/>
          <a:p>
            <a:r>
              <a:rPr lang="en-US" sz="1200" dirty="0"/>
              <a:t>http://</a:t>
            </a:r>
            <a:r>
              <a:rPr lang="en-US" sz="1200" dirty="0" err="1"/>
              <a:t>www.iheartfaces.com</a:t>
            </a:r>
            <a:r>
              <a:rPr lang="en-US" sz="1200" dirty="0"/>
              <a:t>/</a:t>
            </a:r>
            <a:r>
              <a:rPr lang="en-US" sz="1200" dirty="0" err="1"/>
              <a:t>wp</a:t>
            </a:r>
            <a:r>
              <a:rPr lang="en-US" sz="1200" dirty="0"/>
              <a:t>-content/uploads/2011/02/</a:t>
            </a:r>
            <a:r>
              <a:rPr lang="en-US" sz="1200" dirty="0" err="1"/>
              <a:t>PamelaDavisPhotography.jpg</a:t>
            </a:r>
            <a:endParaRPr lang="en-US" sz="1200" dirty="0"/>
          </a:p>
        </p:txBody>
      </p:sp>
    </p:spTree>
    <p:extLst>
      <p:ext uri="{BB962C8B-B14F-4D97-AF65-F5344CB8AC3E}">
        <p14:creationId xmlns:p14="http://schemas.microsoft.com/office/powerpoint/2010/main" val="981333232"/>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mom.png"/>
          <p:cNvPicPr>
            <a:picLocks noGrp="1" noChangeAspect="1"/>
          </p:cNvPicPr>
          <p:nvPr>
            <p:ph idx="1"/>
          </p:nvPr>
        </p:nvPicPr>
        <p:blipFill>
          <a:blip r:embed="rId2">
            <a:extLst>
              <a:ext uri="{28A0092B-C50C-407E-A947-70E740481C1C}">
                <a14:useLocalDpi xmlns:a14="http://schemas.microsoft.com/office/drawing/2010/main" val="0"/>
              </a:ext>
            </a:extLst>
          </a:blip>
          <a:srcRect l="-52212" r="-52212"/>
          <a:stretch>
            <a:fillRect/>
          </a:stretch>
        </p:blipFill>
        <p:spPr>
          <a:xfrm>
            <a:off x="-220129" y="321733"/>
            <a:ext cx="9661275" cy="5804430"/>
          </a:xfrm>
        </p:spPr>
      </p:pic>
      <p:sp>
        <p:nvSpPr>
          <p:cNvPr id="5" name="Rectangle 4"/>
          <p:cNvSpPr/>
          <p:nvPr/>
        </p:nvSpPr>
        <p:spPr>
          <a:xfrm>
            <a:off x="2709334" y="6126163"/>
            <a:ext cx="4572000" cy="276999"/>
          </a:xfrm>
          <a:prstGeom prst="rect">
            <a:avLst/>
          </a:prstGeom>
        </p:spPr>
        <p:txBody>
          <a:bodyPr>
            <a:spAutoFit/>
          </a:bodyPr>
          <a:lstStyle/>
          <a:p>
            <a:r>
              <a:rPr lang="en-US" sz="1200" dirty="0"/>
              <a:t>http://</a:t>
            </a:r>
            <a:r>
              <a:rPr lang="en-US" sz="1200" dirty="0" err="1"/>
              <a:t>pinterest.com</a:t>
            </a:r>
            <a:r>
              <a:rPr lang="en-US" sz="1200" dirty="0"/>
              <a:t>/pin/259379259758372557/</a:t>
            </a:r>
          </a:p>
        </p:txBody>
      </p:sp>
    </p:spTree>
    <p:extLst>
      <p:ext uri="{BB962C8B-B14F-4D97-AF65-F5344CB8AC3E}">
        <p14:creationId xmlns:p14="http://schemas.microsoft.com/office/powerpoint/2010/main" val="2246217585"/>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veteransday06-thumb.jpg"/>
          <p:cNvPicPr>
            <a:picLocks noGrp="1" noChangeAspect="1"/>
          </p:cNvPicPr>
          <p:nvPr>
            <p:ph idx="1"/>
          </p:nvPr>
        </p:nvPicPr>
        <p:blipFill>
          <a:blip r:embed="rId2">
            <a:extLst>
              <a:ext uri="{28A0092B-C50C-407E-A947-70E740481C1C}">
                <a14:useLocalDpi xmlns:a14="http://schemas.microsoft.com/office/drawing/2010/main" val="0"/>
              </a:ext>
            </a:extLst>
          </a:blip>
          <a:srcRect l="-20587" r="-20587"/>
          <a:stretch>
            <a:fillRect/>
          </a:stretch>
        </p:blipFill>
        <p:spPr>
          <a:xfrm>
            <a:off x="-508000" y="643468"/>
            <a:ext cx="10193867" cy="5482696"/>
          </a:xfrm>
        </p:spPr>
      </p:pic>
    </p:spTree>
    <p:extLst>
      <p:ext uri="{BB962C8B-B14F-4D97-AF65-F5344CB8AC3E}">
        <p14:creationId xmlns:p14="http://schemas.microsoft.com/office/powerpoint/2010/main" val="1384741390"/>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Veterans day</a:t>
            </a:r>
            <a:endParaRPr lang="en-US" dirty="0"/>
          </a:p>
        </p:txBody>
      </p:sp>
      <p:sp>
        <p:nvSpPr>
          <p:cNvPr id="3" name="Content Placeholder 2"/>
          <p:cNvSpPr>
            <a:spLocks noGrp="1"/>
          </p:cNvSpPr>
          <p:nvPr>
            <p:ph idx="1"/>
          </p:nvPr>
        </p:nvSpPr>
        <p:spPr/>
        <p:txBody>
          <a:bodyPr>
            <a:normAutofit/>
          </a:bodyPr>
          <a:lstStyle/>
          <a:p>
            <a:r>
              <a:rPr lang="en-US" sz="4000" dirty="0"/>
              <a:t>Veterans Day pays tribute to all American </a:t>
            </a:r>
            <a:r>
              <a:rPr lang="en-US" sz="4000" dirty="0" smtClean="0"/>
              <a:t>veterans-</a:t>
            </a:r>
            <a:r>
              <a:rPr lang="en-US" sz="4000" dirty="0"/>
              <a:t>living or </a:t>
            </a:r>
            <a:r>
              <a:rPr lang="en-US" sz="4000" dirty="0" smtClean="0"/>
              <a:t>dead-</a:t>
            </a:r>
            <a:r>
              <a:rPr lang="en-US" sz="4000" dirty="0"/>
              <a:t>but especially gives thanks to living veterans who served their country honorably during war or peacetime.</a:t>
            </a:r>
            <a:endParaRPr lang="en-US" sz="4000" dirty="0"/>
          </a:p>
        </p:txBody>
      </p:sp>
    </p:spTree>
    <p:extLst>
      <p:ext uri="{BB962C8B-B14F-4D97-AF65-F5344CB8AC3E}">
        <p14:creationId xmlns:p14="http://schemas.microsoft.com/office/powerpoint/2010/main" val="1882130551"/>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ctr">
              <a:buNone/>
            </a:pPr>
            <a:r>
              <a:rPr lang="en-US" sz="9600" dirty="0" smtClean="0">
                <a:solidFill>
                  <a:srgbClr val="000090"/>
                </a:solidFill>
                <a:latin typeface="American Typewriter"/>
                <a:cs typeface="American Typewriter"/>
              </a:rPr>
              <a:t>Thank you, Veterans!!!</a:t>
            </a:r>
            <a:endParaRPr lang="en-US" sz="9600" dirty="0">
              <a:solidFill>
                <a:srgbClr val="000090"/>
              </a:solidFill>
              <a:latin typeface="American Typewriter"/>
              <a:cs typeface="American Typewriter"/>
            </a:endParaRPr>
          </a:p>
        </p:txBody>
      </p:sp>
    </p:spTree>
    <p:extLst>
      <p:ext uri="{BB962C8B-B14F-4D97-AF65-F5344CB8AC3E}">
        <p14:creationId xmlns:p14="http://schemas.microsoft.com/office/powerpoint/2010/main" val="3049719101"/>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a:hlinkClick r:id="rId2"/>
              </a:rPr>
              <a:t>http://www.va.gov/opa/vetsday/</a:t>
            </a:r>
            <a:r>
              <a:rPr lang="en-US" dirty="0" smtClean="0">
                <a:hlinkClick r:id="rId2"/>
              </a:rPr>
              <a:t>vetday_faq.asp</a:t>
            </a:r>
            <a:r>
              <a:rPr lang="en-US" dirty="0" smtClean="0"/>
              <a:t> (Veterans Day punctuation)</a:t>
            </a:r>
          </a:p>
          <a:p>
            <a:r>
              <a:rPr lang="en-US" dirty="0">
                <a:hlinkClick r:id="rId3"/>
              </a:rPr>
              <a:t>http://www.history.com/topics/history-of-veterans-</a:t>
            </a:r>
            <a:r>
              <a:rPr lang="en-US" dirty="0" smtClean="0">
                <a:hlinkClick r:id="rId3"/>
              </a:rPr>
              <a:t>day</a:t>
            </a:r>
            <a:r>
              <a:rPr lang="en-US" dirty="0" smtClean="0"/>
              <a:t> </a:t>
            </a:r>
          </a:p>
          <a:p>
            <a:r>
              <a:rPr lang="en-US" dirty="0">
                <a:hlinkClick r:id="rId4"/>
              </a:rPr>
              <a:t>http://www.todaysmilitary.com/service-</a:t>
            </a:r>
            <a:r>
              <a:rPr lang="en-US" dirty="0" smtClean="0">
                <a:hlinkClick r:id="rId4"/>
              </a:rPr>
              <a:t>branches</a:t>
            </a:r>
            <a:r>
              <a:rPr lang="en-US" dirty="0" smtClean="0"/>
              <a:t> </a:t>
            </a:r>
            <a:endParaRPr lang="en-US" dirty="0"/>
          </a:p>
        </p:txBody>
      </p:sp>
    </p:spTree>
    <p:extLst>
      <p:ext uri="{BB962C8B-B14F-4D97-AF65-F5344CB8AC3E}">
        <p14:creationId xmlns:p14="http://schemas.microsoft.com/office/powerpoint/2010/main" val="3642148247"/>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133" y="62753"/>
            <a:ext cx="8703734" cy="1283167"/>
          </a:xfrm>
        </p:spPr>
        <p:txBody>
          <a:bodyPr/>
          <a:lstStyle/>
          <a:p>
            <a:r>
              <a:rPr lang="en-US" sz="3500" dirty="0" smtClean="0"/>
              <a:t>World War II Technical sergeant Joseph </a:t>
            </a:r>
            <a:r>
              <a:rPr lang="en-US" sz="3500" dirty="0" err="1" smtClean="0"/>
              <a:t>Abbondondelo</a:t>
            </a:r>
            <a:endParaRPr lang="en-US" sz="3500" dirty="0"/>
          </a:p>
        </p:txBody>
      </p:sp>
      <p:pic>
        <p:nvPicPr>
          <p:cNvPr id="4" name="Content Placeholder 3" descr="technical sergeant joseph a. abbondondelo.jpg"/>
          <p:cNvPicPr>
            <a:picLocks noGrp="1" noChangeAspect="1"/>
          </p:cNvPicPr>
          <p:nvPr>
            <p:ph idx="1"/>
          </p:nvPr>
        </p:nvPicPr>
        <p:blipFill>
          <a:blip r:embed="rId2">
            <a:extLst>
              <a:ext uri="{28A0092B-C50C-407E-A947-70E740481C1C}">
                <a14:useLocalDpi xmlns:a14="http://schemas.microsoft.com/office/drawing/2010/main" val="0"/>
              </a:ext>
            </a:extLst>
          </a:blip>
          <a:srcRect l="-16176" r="-16176"/>
          <a:stretch>
            <a:fillRect/>
          </a:stretch>
        </p:blipFill>
        <p:spPr>
          <a:xfrm>
            <a:off x="779463" y="2082298"/>
            <a:ext cx="7583488" cy="4297363"/>
          </a:xfrm>
        </p:spPr>
      </p:pic>
      <p:sp>
        <p:nvSpPr>
          <p:cNvPr id="5" name="Rectangle 4"/>
          <p:cNvSpPr/>
          <p:nvPr/>
        </p:nvSpPr>
        <p:spPr>
          <a:xfrm>
            <a:off x="1676399" y="6379661"/>
            <a:ext cx="6282267" cy="276999"/>
          </a:xfrm>
          <a:prstGeom prst="rect">
            <a:avLst/>
          </a:prstGeom>
        </p:spPr>
        <p:txBody>
          <a:bodyPr wrap="square">
            <a:spAutoFit/>
          </a:bodyPr>
          <a:lstStyle/>
          <a:p>
            <a:r>
              <a:rPr lang="en-US" sz="1200" dirty="0"/>
              <a:t>http://lcweb2.loc.gov/</a:t>
            </a:r>
            <a:r>
              <a:rPr lang="en-US" sz="1200" dirty="0" err="1"/>
              <a:t>diglib</a:t>
            </a:r>
            <a:r>
              <a:rPr lang="en-US" sz="1200" dirty="0"/>
              <a:t>/</a:t>
            </a:r>
            <a:r>
              <a:rPr lang="en-US" sz="1200" dirty="0" err="1"/>
              <a:t>vhp</a:t>
            </a:r>
            <a:r>
              <a:rPr lang="en-US" sz="1200" dirty="0"/>
              <a:t>/story/loc.natlib.afc2001001.48023/</a:t>
            </a:r>
          </a:p>
        </p:txBody>
      </p:sp>
      <p:sp>
        <p:nvSpPr>
          <p:cNvPr id="6" name="TextBox 5"/>
          <p:cNvSpPr txBox="1"/>
          <p:nvPr/>
        </p:nvSpPr>
        <p:spPr>
          <a:xfrm>
            <a:off x="2015066" y="1480589"/>
            <a:ext cx="5604934" cy="584776"/>
          </a:xfrm>
          <a:prstGeom prst="rect">
            <a:avLst/>
          </a:prstGeom>
          <a:noFill/>
        </p:spPr>
        <p:txBody>
          <a:bodyPr wrap="square" rtlCol="0">
            <a:spAutoFit/>
          </a:bodyPr>
          <a:lstStyle/>
          <a:p>
            <a:r>
              <a:rPr lang="en-US" sz="3200" dirty="0" smtClean="0">
                <a:solidFill>
                  <a:srgbClr val="333333"/>
                </a:solidFill>
              </a:rPr>
              <a:t>Injured as a Prisoner of War</a:t>
            </a:r>
            <a:endParaRPr lang="en-US" sz="3200" dirty="0">
              <a:solidFill>
                <a:srgbClr val="333333"/>
              </a:solidFill>
            </a:endParaRPr>
          </a:p>
        </p:txBody>
      </p:sp>
    </p:spTree>
    <p:extLst>
      <p:ext uri="{BB962C8B-B14F-4D97-AF65-F5344CB8AC3E}">
        <p14:creationId xmlns:p14="http://schemas.microsoft.com/office/powerpoint/2010/main" val="2907606075"/>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this day</a:t>
            </a:r>
            <a:endParaRPr lang="en-US" dirty="0"/>
          </a:p>
        </p:txBody>
      </p:sp>
      <p:sp>
        <p:nvSpPr>
          <p:cNvPr id="3" name="Content Placeholder 2"/>
          <p:cNvSpPr>
            <a:spLocks noGrp="1"/>
          </p:cNvSpPr>
          <p:nvPr>
            <p:ph idx="1"/>
          </p:nvPr>
        </p:nvSpPr>
        <p:spPr>
          <a:xfrm>
            <a:off x="237067" y="1345920"/>
            <a:ext cx="8125884" cy="4546880"/>
          </a:xfrm>
        </p:spPr>
        <p:txBody>
          <a:bodyPr>
            <a:noAutofit/>
          </a:bodyPr>
          <a:lstStyle/>
          <a:p>
            <a:r>
              <a:rPr lang="en-US" sz="4500" dirty="0" smtClean="0"/>
              <a:t>We honor our veterans. </a:t>
            </a:r>
          </a:p>
          <a:p>
            <a:r>
              <a:rPr lang="en-US" sz="4500" dirty="0" smtClean="0"/>
              <a:t>We remember their service. </a:t>
            </a:r>
          </a:p>
          <a:p>
            <a:r>
              <a:rPr lang="en-US" sz="4500" dirty="0" smtClean="0"/>
              <a:t>We thank</a:t>
            </a:r>
          </a:p>
          <a:p>
            <a:pPr marL="0" indent="0">
              <a:buNone/>
            </a:pPr>
            <a:r>
              <a:rPr lang="en-US" sz="4500" dirty="0" smtClean="0"/>
              <a:t>them for </a:t>
            </a:r>
          </a:p>
          <a:p>
            <a:pPr marL="0" indent="0">
              <a:buNone/>
            </a:pPr>
            <a:r>
              <a:rPr lang="en-US" sz="4500" dirty="0" smtClean="0"/>
              <a:t>their sacrifice. </a:t>
            </a:r>
            <a:endParaRPr lang="en-US" sz="4500" dirty="0"/>
          </a:p>
        </p:txBody>
      </p:sp>
      <p:pic>
        <p:nvPicPr>
          <p:cNvPr id="4" name="Picture 3" descr="flag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2576" y="3014132"/>
            <a:ext cx="4955823" cy="3716867"/>
          </a:xfrm>
          <a:prstGeom prst="rect">
            <a:avLst/>
          </a:prstGeom>
        </p:spPr>
      </p:pic>
    </p:spTree>
    <p:extLst>
      <p:ext uri="{BB962C8B-B14F-4D97-AF65-F5344CB8AC3E}">
        <p14:creationId xmlns:p14="http://schemas.microsoft.com/office/powerpoint/2010/main" val="4047868137"/>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veterans</a:t>
            </a:r>
            <a:endParaRPr lang="en-US" dirty="0"/>
          </a:p>
        </p:txBody>
      </p:sp>
      <p:sp>
        <p:nvSpPr>
          <p:cNvPr id="3" name="Content Placeholder 2"/>
          <p:cNvSpPr>
            <a:spLocks noGrp="1"/>
          </p:cNvSpPr>
          <p:nvPr>
            <p:ph idx="1"/>
          </p:nvPr>
        </p:nvSpPr>
        <p:spPr>
          <a:xfrm>
            <a:off x="779463" y="1574800"/>
            <a:ext cx="7583488" cy="4551363"/>
          </a:xfrm>
        </p:spPr>
        <p:txBody>
          <a:bodyPr>
            <a:noAutofit/>
          </a:bodyPr>
          <a:lstStyle/>
          <a:p>
            <a:r>
              <a:rPr lang="en-US" sz="3500" dirty="0"/>
              <a:t>The brave men and women who serve and protect the U.S. come from all walks of life; they are parents, children and grandparents. They are friends, neighbors and coworkers, and an important part of their communities. Here are some facts about the current veteran population of </a:t>
            </a:r>
            <a:r>
              <a:rPr lang="en-US" sz="3500" dirty="0" smtClean="0"/>
              <a:t>the United States. </a:t>
            </a:r>
            <a:endParaRPr lang="en-US" sz="3500" dirty="0">
              <a:solidFill>
                <a:srgbClr val="333333"/>
              </a:solidFill>
            </a:endParaRPr>
          </a:p>
        </p:txBody>
      </p:sp>
    </p:spTree>
    <p:extLst>
      <p:ext uri="{BB962C8B-B14F-4D97-AF65-F5344CB8AC3E}">
        <p14:creationId xmlns:p14="http://schemas.microsoft.com/office/powerpoint/2010/main" val="376690121"/>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Facts about </a:t>
            </a:r>
            <a:br>
              <a:rPr lang="en-US" dirty="0" smtClean="0"/>
            </a:br>
            <a:r>
              <a:rPr lang="en-US" dirty="0" smtClean="0"/>
              <a:t>our Veterans</a:t>
            </a:r>
            <a:endParaRPr lang="en-US" dirty="0"/>
          </a:p>
        </p:txBody>
      </p:sp>
      <p:sp>
        <p:nvSpPr>
          <p:cNvPr id="3" name="Content Placeholder 2"/>
          <p:cNvSpPr>
            <a:spLocks noGrp="1"/>
          </p:cNvSpPr>
          <p:nvPr>
            <p:ph idx="1"/>
          </p:nvPr>
        </p:nvSpPr>
        <p:spPr/>
        <p:txBody>
          <a:bodyPr>
            <a:noAutofit/>
          </a:bodyPr>
          <a:lstStyle/>
          <a:p>
            <a:r>
              <a:rPr lang="en-US" sz="4400" dirty="0" smtClean="0"/>
              <a:t>9.2 </a:t>
            </a:r>
            <a:r>
              <a:rPr lang="en-US" sz="4400" dirty="0"/>
              <a:t>million veterans are over the age of 65.</a:t>
            </a:r>
          </a:p>
          <a:p>
            <a:r>
              <a:rPr lang="en-US" sz="4400" dirty="0" smtClean="0"/>
              <a:t>1.9 million veterans are under the age of 35.</a:t>
            </a:r>
          </a:p>
          <a:p>
            <a:r>
              <a:rPr lang="en-US" sz="4400" dirty="0" smtClean="0"/>
              <a:t>1.8 million veterans are women.</a:t>
            </a:r>
            <a:endParaRPr lang="en-US" sz="4400" dirty="0"/>
          </a:p>
        </p:txBody>
      </p:sp>
    </p:spTree>
    <p:extLst>
      <p:ext uri="{BB962C8B-B14F-4D97-AF65-F5344CB8AC3E}">
        <p14:creationId xmlns:p14="http://schemas.microsoft.com/office/powerpoint/2010/main" val="2726568956"/>
      </p:ext>
    </p:extLst>
  </p:cSld>
  <p:clrMapOvr>
    <a:masterClrMapping/>
  </p:clrMapOvr>
  <mc:AlternateContent xmlns:mc="http://schemas.openxmlformats.org/markup-compatibility/2006">
    <mc:Choice xmlns:p14="http://schemas.microsoft.com/office/powerpoint/2010/main" Requires="p14">
      <p:transition spd="slow" p14:dur="1600" advClick="0" advTm="2000">
        <p14:reveal/>
      </p:transition>
    </mc:Choice>
    <mc:Fallback>
      <p:transition xmlns:p14="http://schemas.microsoft.com/office/powerpoint/2010/main" spd="slow" advClick="0" advTm="2000">
        <p:fade/>
      </p:transition>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recedent">
  <a:themeElements>
    <a:clrScheme name="Precedent">
      <a:dk1>
        <a:srgbClr val="921F07"/>
      </a:dk1>
      <a:lt1>
        <a:sysClr val="window" lastClr="FFFFFF"/>
      </a:lt1>
      <a:dk2>
        <a:srgbClr val="333333"/>
      </a:dk2>
      <a:lt2>
        <a:srgbClr val="E5E5D3"/>
      </a:lt2>
      <a:accent1>
        <a:srgbClr val="993232"/>
      </a:accent1>
      <a:accent2>
        <a:srgbClr val="9B6C34"/>
      </a:accent2>
      <a:accent3>
        <a:srgbClr val="736C5D"/>
      </a:accent3>
      <a:accent4>
        <a:srgbClr val="C9972B"/>
      </a:accent4>
      <a:accent5>
        <a:srgbClr val="C95F2B"/>
      </a:accent5>
      <a:accent6>
        <a:srgbClr val="8F7A05"/>
      </a:accent6>
      <a:hlink>
        <a:srgbClr val="933926"/>
      </a:hlink>
      <a:folHlink>
        <a:srgbClr val="916019"/>
      </a:folHlink>
    </a:clrScheme>
    <a:fontScheme name="Precedent">
      <a:majorFont>
        <a:latin typeface="Perpetua Titling MT"/>
        <a:ea typeface=""/>
        <a:cs typeface=""/>
        <a:font script="Jpan" typeface="ＭＳ Ｐ明朝"/>
        <a:font script="Hans" typeface="宋体"/>
        <a:font script="Hant" typeface="新細明體"/>
      </a:majorFont>
      <a:minorFont>
        <a:latin typeface="Calisto MT"/>
        <a:ea typeface=""/>
        <a:cs typeface=""/>
        <a:font script="Jpan" typeface="ＭＳ Ｐ明朝"/>
        <a:font script="Hans" typeface="宋体"/>
        <a:font script="Hant" typeface="新細明體"/>
      </a:minorFont>
    </a:fontScheme>
    <a:fmtScheme name="Precedent">
      <a:fillStyleLst>
        <a:solidFill>
          <a:schemeClr val="phClr"/>
        </a:solidFill>
        <a:gradFill rotWithShape="1">
          <a:gsLst>
            <a:gs pos="0">
              <a:schemeClr val="phClr">
                <a:tint val="100000"/>
                <a:shade val="90000"/>
                <a:satMod val="135000"/>
              </a:schemeClr>
            </a:gs>
            <a:gs pos="100000">
              <a:schemeClr val="phClr">
                <a:tint val="100000"/>
                <a:shade val="30000"/>
                <a:satMod val="135000"/>
              </a:schemeClr>
            </a:gs>
          </a:gsLst>
          <a:path path="circle">
            <a:fillToRect l="70000" t="10000" b="70000"/>
          </a:path>
        </a:gradFill>
        <a:blipFill rotWithShape="1">
          <a:blip xmlns:r="http://schemas.openxmlformats.org/officeDocument/2006/relationships" r:embed="rId1">
            <a:duotone>
              <a:schemeClr val="phClr">
                <a:shade val="10000"/>
                <a:satMod val="135000"/>
              </a:schemeClr>
              <a:schemeClr val="phClr">
                <a:satMod val="150000"/>
                <a:lumMod val="110000"/>
              </a:schemeClr>
            </a:duotone>
          </a:blip>
          <a:stretch/>
        </a:blipFill>
      </a:fillStyleLst>
      <a:lnStyleLst>
        <a:ln w="12700" cap="flat" cmpd="sng" algn="ctr">
          <a:solidFill>
            <a:schemeClr val="phClr">
              <a:shade val="95000"/>
              <a:satMod val="105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a:effectStyle>
        <a:effectStyle>
          <a:effectLst>
            <a:innerShdw blurRad="127000" dist="38100" dir="13200000">
              <a:srgbClr val="000000">
                <a:alpha val="75000"/>
              </a:srgbClr>
            </a:innerShdw>
            <a:outerShdw blurRad="38100" dist="12700" dir="1800000" sx="101000" sy="101000" rotWithShape="0">
              <a:srgbClr val="000000">
                <a:alpha val="40000"/>
              </a:srgbClr>
            </a:outerShdw>
            <a:reflection blurRad="127000" stA="25000" endPos="30000" dist="12700" dir="5400000" sy="-100000" rotWithShape="0"/>
          </a:effectLst>
          <a:scene3d>
            <a:camera prst="orthographicFront">
              <a:rot lat="0" lon="0" rev="0"/>
            </a:camera>
            <a:lightRig rig="twoPt" dir="t">
              <a:rot lat="0" lon="0" rev="1200000"/>
            </a:lightRig>
          </a:scene3d>
          <a:sp3d>
            <a:bevelT w="0" h="0"/>
          </a:sp3d>
        </a:effectStyle>
      </a:effectStyleLst>
      <a:bgFillStyleLst>
        <a:solidFill>
          <a:schemeClr val="phClr"/>
        </a:solidFill>
        <a:gradFill rotWithShape="1">
          <a:gsLst>
            <a:gs pos="0">
              <a:schemeClr val="phClr">
                <a:tint val="100000"/>
                <a:shade val="90000"/>
                <a:satMod val="135000"/>
              </a:schemeClr>
            </a:gs>
            <a:gs pos="100000">
              <a:schemeClr val="phClr">
                <a:shade val="30000"/>
                <a:satMod val="150000"/>
              </a:schemeClr>
            </a:gs>
          </a:gsLst>
          <a:path path="circle">
            <a:fillToRect t="10000" r="70000" b="70000"/>
          </a:path>
        </a:gradFill>
        <a:blipFill rotWithShape="1">
          <a:blip xmlns:r="http://schemas.openxmlformats.org/officeDocument/2006/relationships" r:embed="rId2">
            <a:duotone>
              <a:schemeClr val="phClr">
                <a:shade val="10000"/>
                <a:satMod val="130000"/>
                <a:lumMod val="80000"/>
              </a:schemeClr>
              <a:schemeClr val="phClr">
                <a:satMod val="15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Precedent.thmx</Template>
  <TotalTime>143</TotalTime>
  <Words>1316</Words>
  <Application>Microsoft Macintosh PowerPoint</Application>
  <PresentationFormat>On-screen Show (4:3)</PresentationFormat>
  <Paragraphs>111</Paragraphs>
  <Slides>51</Slides>
  <Notes>0</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Precedent</vt:lpstr>
      <vt:lpstr>Veterans Day 2011</vt:lpstr>
      <vt:lpstr>History of veterans day</vt:lpstr>
      <vt:lpstr>World War I Veteran Captain quincy Ayres </vt:lpstr>
      <vt:lpstr>World War I Staff Sergeant Edward Bayon</vt:lpstr>
      <vt:lpstr>Veterans day</vt:lpstr>
      <vt:lpstr>World War II Technical sergeant Joseph Abbondondelo</vt:lpstr>
      <vt:lpstr>On this day</vt:lpstr>
      <vt:lpstr>Today’s veterans</vt:lpstr>
      <vt:lpstr>Facts about  our Veterans</vt:lpstr>
      <vt:lpstr>Our veterans</vt:lpstr>
      <vt:lpstr>army</vt:lpstr>
      <vt:lpstr>Navy</vt:lpstr>
      <vt:lpstr>Marine Corps</vt:lpstr>
      <vt:lpstr>Air force</vt:lpstr>
      <vt:lpstr>Coast Guard</vt:lpstr>
      <vt:lpstr>Veterans day at Arlington national cemetery</vt:lpstr>
      <vt:lpstr>Wars fought by our brave Veterans</vt:lpstr>
      <vt:lpstr>World War I</vt:lpstr>
      <vt:lpstr>World War I: Trench Warfare</vt:lpstr>
      <vt:lpstr>World War II</vt:lpstr>
      <vt:lpstr>Infantryman Vincent Reed World War II</vt:lpstr>
      <vt:lpstr>Friedman’s 313th Machine Gun Company</vt:lpstr>
      <vt:lpstr>318th Engineers Regiment-World War II</vt:lpstr>
      <vt:lpstr>Arch Lewis, Jr.: As part of the 101st Airborne Division, paratrooper Arch Lewis Jr. was one of more than 6,000 advance troops to enter Normandy in the hours before D-Day.</vt:lpstr>
      <vt:lpstr>Harvey Warren: enlisted in the Navy after Pearl Harbor and trained as a photographic intelligence specialist. In the months leading up to D-Day, his unit studied reconnaissance photos of the French coast that would be used for the invasion of Normandy. </vt:lpstr>
      <vt:lpstr>Harry Friedman World War II</vt:lpstr>
      <vt:lpstr>World War II</vt:lpstr>
      <vt:lpstr>End of World War II: Celebrating victory over Japan</vt:lpstr>
      <vt:lpstr>Korean War</vt:lpstr>
      <vt:lpstr>Korean War</vt:lpstr>
      <vt:lpstr>First Sergeant James Allen</vt:lpstr>
      <vt:lpstr>Vietnam War</vt:lpstr>
      <vt:lpstr>Marines in vietnam</vt:lpstr>
      <vt:lpstr>Vietnam</vt:lpstr>
      <vt:lpstr>Vietnam</vt:lpstr>
      <vt:lpstr>Lives of sacrifice</vt:lpstr>
      <vt:lpstr>Paratroopers</vt:lpstr>
      <vt:lpstr>Persian Gulf War</vt:lpstr>
      <vt:lpstr>Persian Gulf War</vt:lpstr>
      <vt:lpstr>Afghanistan and Iraq Wars</vt:lpstr>
      <vt:lpstr>Life in the desert</vt:lpstr>
      <vt:lpstr>Military convoy</vt:lpstr>
      <vt:lpstr>iraq</vt:lpstr>
      <vt:lpstr>Currently serving</vt:lpstr>
      <vt:lpstr>Currently serving</vt:lpstr>
      <vt:lpstr>Currently serving</vt:lpstr>
      <vt:lpstr>PowerPoint Presentation</vt:lpstr>
      <vt:lpstr>PowerPoint Presentation</vt:lpstr>
      <vt:lpstr>PowerPoint Presentation</vt:lpstr>
      <vt:lpstr>PowerPoint Presentation</vt:lpstr>
      <vt:lpstr>References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Veterans Day 2011</dc:title>
  <dc:creator>Michelle Wilson</dc:creator>
  <cp:lastModifiedBy>Michelle Wilson</cp:lastModifiedBy>
  <cp:revision>74</cp:revision>
  <dcterms:created xsi:type="dcterms:W3CDTF">2011-11-08T02:06:25Z</dcterms:created>
  <dcterms:modified xsi:type="dcterms:W3CDTF">2011-11-08T04:29:25Z</dcterms:modified>
</cp:coreProperties>
</file>